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bookmarkIdSeed="2">
  <p:sldMasterIdLst>
    <p:sldMasterId id="2147483681" r:id="rId4"/>
  </p:sldMasterIdLst>
  <p:notesMasterIdLst>
    <p:notesMasterId r:id="rId38"/>
  </p:notesMasterIdLst>
  <p:handoutMasterIdLst>
    <p:handoutMasterId r:id="rId39"/>
  </p:handoutMasterIdLst>
  <p:sldIdLst>
    <p:sldId id="268" r:id="rId5"/>
    <p:sldId id="273" r:id="rId6"/>
    <p:sldId id="278" r:id="rId7"/>
    <p:sldId id="297" r:id="rId8"/>
    <p:sldId id="302" r:id="rId9"/>
    <p:sldId id="310" r:id="rId10"/>
    <p:sldId id="337" r:id="rId11"/>
    <p:sldId id="336" r:id="rId12"/>
    <p:sldId id="312" r:id="rId13"/>
    <p:sldId id="311" r:id="rId14"/>
    <p:sldId id="315" r:id="rId15"/>
    <p:sldId id="313" r:id="rId16"/>
    <p:sldId id="316" r:id="rId17"/>
    <p:sldId id="314" r:id="rId18"/>
    <p:sldId id="318" r:id="rId19"/>
    <p:sldId id="317" r:id="rId20"/>
    <p:sldId id="319" r:id="rId21"/>
    <p:sldId id="320" r:id="rId22"/>
    <p:sldId id="330" r:id="rId23"/>
    <p:sldId id="331" r:id="rId24"/>
    <p:sldId id="321" r:id="rId25"/>
    <p:sldId id="323" r:id="rId26"/>
    <p:sldId id="332" r:id="rId27"/>
    <p:sldId id="333" r:id="rId28"/>
    <p:sldId id="334" r:id="rId29"/>
    <p:sldId id="335" r:id="rId30"/>
    <p:sldId id="324" r:id="rId31"/>
    <p:sldId id="325" r:id="rId32"/>
    <p:sldId id="326" r:id="rId33"/>
    <p:sldId id="327" r:id="rId34"/>
    <p:sldId id="328" r:id="rId35"/>
    <p:sldId id="329" r:id="rId36"/>
    <p:sldId id="30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guide id="3" pos="456" userDrawn="1">
          <p15:clr>
            <a:srgbClr val="A4A3A4"/>
          </p15:clr>
        </p15:guide>
        <p15:guide id="4" pos="7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EB5"/>
    <a:srgbClr val="CCECFF"/>
    <a:srgbClr val="A4804A"/>
    <a:srgbClr val="7BEBD8"/>
    <a:srgbClr val="8335E5"/>
    <a:srgbClr val="6B8DE1"/>
    <a:srgbClr val="6C92E1"/>
    <a:srgbClr val="6313DC"/>
    <a:srgbClr val="1E3ADA"/>
    <a:srgbClr val="0305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52" autoAdjust="0"/>
  </p:normalViewPr>
  <p:slideViewPr>
    <p:cSldViewPr snapToGrid="0" showGuides="1">
      <p:cViewPr varScale="1">
        <p:scale>
          <a:sx n="79" d="100"/>
          <a:sy n="79" d="100"/>
        </p:scale>
        <p:origin x="773" y="72"/>
      </p:cViewPr>
      <p:guideLst>
        <p:guide orient="horz" pos="2064"/>
        <p:guide pos="3840"/>
        <p:guide pos="456"/>
        <p:guide pos="7200"/>
      </p:guideLst>
    </p:cSldViewPr>
  </p:slideViewPr>
  <p:outlineViewPr>
    <p:cViewPr>
      <p:scale>
        <a:sx n="33" d="100"/>
        <a:sy n="33" d="100"/>
      </p:scale>
      <p:origin x="0" y="0"/>
    </p:cViewPr>
  </p:outlineViewPr>
  <p:notesTextViewPr>
    <p:cViewPr>
      <p:scale>
        <a:sx n="3" d="2"/>
        <a:sy n="3" d="2"/>
      </p:scale>
      <p:origin x="0" y="0"/>
    </p:cViewPr>
  </p:notesTextViewPr>
  <p:notesViewPr>
    <p:cSldViewPr snapToGrid="0" showGuides="1">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F506F9-91AB-457B-A321-BA32DFC452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E71BC67-B9B6-41AE-BB4E-51234F2098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9C063D-436A-410C-A490-190D73BB5D3E}" type="datetimeFigureOut">
              <a:rPr lang="en-US" smtClean="0"/>
              <a:t>4/28/2022</a:t>
            </a:fld>
            <a:endParaRPr lang="en-US" dirty="0"/>
          </a:p>
        </p:txBody>
      </p:sp>
      <p:sp>
        <p:nvSpPr>
          <p:cNvPr id="4" name="Footer Placeholder 3">
            <a:extLst>
              <a:ext uri="{FF2B5EF4-FFF2-40B4-BE49-F238E27FC236}">
                <a16:creationId xmlns:a16="http://schemas.microsoft.com/office/drawing/2014/main" id="{A0E2BB79-F5ED-4C7F-A869-D9A323F2CA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40207CB-184F-4400-BBE4-E0B71DE062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28996C-DF1E-45F4-80FD-86472FDB10B8}" type="slidenum">
              <a:rPr lang="en-US" smtClean="0"/>
              <a:t>‹#›</a:t>
            </a:fld>
            <a:endParaRPr lang="en-US" dirty="0"/>
          </a:p>
        </p:txBody>
      </p:sp>
    </p:spTree>
    <p:extLst>
      <p:ext uri="{BB962C8B-B14F-4D97-AF65-F5344CB8AC3E}">
        <p14:creationId xmlns:p14="http://schemas.microsoft.com/office/powerpoint/2010/main" val="14016848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8BDD7-4F37-46AB-9A13-BF4D77EDD71D}" type="datetimeFigureOut">
              <a:rPr lang="en-US" smtClean="0"/>
              <a:t>4/28/2022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8F48A-6110-47DA-8521-A1D1FFD22FEF}" type="slidenum">
              <a:rPr lang="en-US" smtClean="0"/>
              <a:t>‹#›</a:t>
            </a:fld>
            <a:endParaRPr lang="en-US" dirty="0"/>
          </a:p>
        </p:txBody>
      </p:sp>
    </p:spTree>
    <p:extLst>
      <p:ext uri="{BB962C8B-B14F-4D97-AF65-F5344CB8AC3E}">
        <p14:creationId xmlns:p14="http://schemas.microsoft.com/office/powerpoint/2010/main" val="345149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atin typeface="Rockwell" panose="02060603020205020403"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4">
            <a:extLst>
              <a:ext uri="{FF2B5EF4-FFF2-40B4-BE49-F238E27FC236}">
                <a16:creationId xmlns:a16="http://schemas.microsoft.com/office/drawing/2014/main" id="{B2E7B543-5A3E-473C-961E-B87265D14049}"/>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pic>
        <p:nvPicPr>
          <p:cNvPr id="7" name="Picture 6">
            <a:extLst>
              <a:ext uri="{FF2B5EF4-FFF2-40B4-BE49-F238E27FC236}">
                <a16:creationId xmlns:a16="http://schemas.microsoft.com/office/drawing/2014/main" id="{AD6A2BB4-2A1A-403D-AA0F-A498F00AA857}"/>
              </a:ext>
            </a:extLst>
          </p:cNvPr>
          <p:cNvPicPr>
            <a:picLocks noChangeAspect="1"/>
          </p:cNvPicPr>
          <p:nvPr userDrawn="1"/>
        </p:nvPicPr>
        <p:blipFill>
          <a:blip r:embed="rId2"/>
          <a:stretch>
            <a:fillRect/>
          </a:stretch>
        </p:blipFill>
        <p:spPr>
          <a:xfrm>
            <a:off x="4192721" y="5356296"/>
            <a:ext cx="4466197" cy="758681"/>
          </a:xfrm>
          <a:prstGeom prst="rect">
            <a:avLst/>
          </a:prstGeom>
        </p:spPr>
      </p:pic>
    </p:spTree>
    <p:extLst>
      <p:ext uri="{BB962C8B-B14F-4D97-AF65-F5344CB8AC3E}">
        <p14:creationId xmlns:p14="http://schemas.microsoft.com/office/powerpoint/2010/main" val="3423020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map" descr="Map of North America">
            <a:extLst>
              <a:ext uri="{FF2B5EF4-FFF2-40B4-BE49-F238E27FC236}">
                <a16:creationId xmlns:a16="http://schemas.microsoft.com/office/drawing/2014/main" id="{0B992891-D8F4-4D2F-A296-17A253B7E656}"/>
              </a:ext>
            </a:extLst>
          </p:cNvPr>
          <p:cNvSpPr>
            <a:spLocks noChangeAspect="1" noEditPoints="1"/>
          </p:cNvSpPr>
          <p:nvPr userDrawn="1"/>
        </p:nvSpPr>
        <p:spPr bwMode="auto">
          <a:xfrm>
            <a:off x="4967550" y="0"/>
            <a:ext cx="7224450" cy="6420062"/>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2">
                  <a:lumMod val="20000"/>
                  <a:lumOff val="80000"/>
                </a:schemeClr>
              </a:gs>
              <a:gs pos="100000">
                <a:schemeClr val="bg2">
                  <a:lumMod val="20000"/>
                  <a:lumOff val="8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sz="1800"/>
          </a:p>
        </p:txBody>
      </p:sp>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atin typeface="Rockwell" panose="02060603020205020403"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4">
            <a:extLst>
              <a:ext uri="{FF2B5EF4-FFF2-40B4-BE49-F238E27FC236}">
                <a16:creationId xmlns:a16="http://schemas.microsoft.com/office/drawing/2014/main" id="{B2E7B543-5A3E-473C-961E-B87265D14049}"/>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pic>
        <p:nvPicPr>
          <p:cNvPr id="4" name="Picture 3">
            <a:extLst>
              <a:ext uri="{FF2B5EF4-FFF2-40B4-BE49-F238E27FC236}">
                <a16:creationId xmlns:a16="http://schemas.microsoft.com/office/drawing/2014/main" id="{5828A8F2-DE46-4A58-9B3B-9CFB4B13F60D}"/>
              </a:ext>
            </a:extLst>
          </p:cNvPr>
          <p:cNvPicPr>
            <a:picLocks noChangeAspect="1"/>
          </p:cNvPicPr>
          <p:nvPr userDrawn="1"/>
        </p:nvPicPr>
        <p:blipFill>
          <a:blip r:embed="rId2"/>
          <a:stretch>
            <a:fillRect/>
          </a:stretch>
        </p:blipFill>
        <p:spPr>
          <a:xfrm>
            <a:off x="3989521" y="5459590"/>
            <a:ext cx="4466197" cy="758681"/>
          </a:xfrm>
          <a:prstGeom prst="rect">
            <a:avLst/>
          </a:prstGeom>
        </p:spPr>
      </p:pic>
    </p:spTree>
    <p:extLst>
      <p:ext uri="{BB962C8B-B14F-4D97-AF65-F5344CB8AC3E}">
        <p14:creationId xmlns:p14="http://schemas.microsoft.com/office/powerpoint/2010/main" val="128920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C3B76E0-F320-4543-A314-043E2CBBCBF6}"/>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5" name="Title Placeholder 1">
            <a:extLst>
              <a:ext uri="{FF2B5EF4-FFF2-40B4-BE49-F238E27FC236}">
                <a16:creationId xmlns:a16="http://schemas.microsoft.com/office/drawing/2014/main" id="{4571C2A6-2E5D-4330-9203-85859318A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8" name="Content Placeholder 7">
            <a:extLst>
              <a:ext uri="{FF2B5EF4-FFF2-40B4-BE49-F238E27FC236}">
                <a16:creationId xmlns:a16="http://schemas.microsoft.com/office/drawing/2014/main" id="{6305FD26-196B-4143-8D68-41A3B563CB1A}"/>
              </a:ext>
            </a:extLst>
          </p:cNvPr>
          <p:cNvSpPr>
            <a:spLocks noGrp="1"/>
          </p:cNvSpPr>
          <p:nvPr>
            <p:ph sz="quarter" idx="10"/>
          </p:nvPr>
        </p:nvSpPr>
        <p:spPr>
          <a:xfrm>
            <a:off x="838200" y="1858294"/>
            <a:ext cx="10515599"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46391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4D0D-3F69-4094-9417-DA26D5E05B2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A19369D-3BD5-4B2E-8728-D2E162FEE8C5}"/>
              </a:ext>
            </a:extLst>
          </p:cNvPr>
          <p:cNvSpPr>
            <a:spLocks noGrp="1"/>
          </p:cNvSpPr>
          <p:nvPr>
            <p:ph type="sldNum" sz="quarter" idx="10"/>
          </p:nvPr>
        </p:nvSpPr>
        <p:spPr/>
        <p:txBody>
          <a:bodyPr/>
          <a:lstStyle/>
          <a:p>
            <a:fld id="{ED6580AB-5C3C-4B4F-8E2A-8B7A0A8CE695}" type="slidenum">
              <a:rPr lang="en-US" smtClean="0"/>
              <a:t>‹#›</a:t>
            </a:fld>
            <a:endParaRPr lang="en-US" dirty="0"/>
          </a:p>
        </p:txBody>
      </p:sp>
      <p:sp>
        <p:nvSpPr>
          <p:cNvPr id="6" name="Content Placeholder 7">
            <a:extLst>
              <a:ext uri="{FF2B5EF4-FFF2-40B4-BE49-F238E27FC236}">
                <a16:creationId xmlns:a16="http://schemas.microsoft.com/office/drawing/2014/main" id="{61651759-299E-4F87-9EAB-F631D86F0800}"/>
              </a:ext>
            </a:extLst>
          </p:cNvPr>
          <p:cNvSpPr>
            <a:spLocks noGrp="1"/>
          </p:cNvSpPr>
          <p:nvPr>
            <p:ph sz="quarter" idx="11"/>
          </p:nvPr>
        </p:nvSpPr>
        <p:spPr>
          <a:xfrm>
            <a:off x="838200" y="2177935"/>
            <a:ext cx="10515599" cy="414912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5A372F20-D52C-4BFA-900C-8DD82E435308}"/>
              </a:ext>
            </a:extLst>
          </p:cNvPr>
          <p:cNvSpPr>
            <a:spLocks noGrp="1"/>
          </p:cNvSpPr>
          <p:nvPr>
            <p:ph type="body" sz="quarter" idx="12"/>
          </p:nvPr>
        </p:nvSpPr>
        <p:spPr>
          <a:xfrm>
            <a:off x="838200" y="1690688"/>
            <a:ext cx="10515598" cy="460866"/>
          </a:xfrm>
        </p:spPr>
        <p:txBody>
          <a:bodyPr>
            <a:noAutofit/>
          </a:bodyPr>
          <a:lstStyle>
            <a:lvl1pPr marL="228600" indent="-228600">
              <a:buFont typeface="Wingdings" panose="05000000000000000000" pitchFamily="2" charset="2"/>
              <a:buChar char=""/>
              <a:defRPr sz="1800"/>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34021389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C3B76E0-F320-4543-A314-043E2CBBCBF6}"/>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5" name="Title Placeholder 1">
            <a:extLst>
              <a:ext uri="{FF2B5EF4-FFF2-40B4-BE49-F238E27FC236}">
                <a16:creationId xmlns:a16="http://schemas.microsoft.com/office/drawing/2014/main" id="{4571C2A6-2E5D-4330-9203-85859318A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8" name="Content Placeholder 7">
            <a:extLst>
              <a:ext uri="{FF2B5EF4-FFF2-40B4-BE49-F238E27FC236}">
                <a16:creationId xmlns:a16="http://schemas.microsoft.com/office/drawing/2014/main" id="{6305FD26-196B-4143-8D68-41A3B563CB1A}"/>
              </a:ext>
            </a:extLst>
          </p:cNvPr>
          <p:cNvSpPr>
            <a:spLocks noGrp="1"/>
          </p:cNvSpPr>
          <p:nvPr>
            <p:ph sz="quarter" idx="10"/>
          </p:nvPr>
        </p:nvSpPr>
        <p:spPr>
          <a:xfrm>
            <a:off x="838201" y="1858294"/>
            <a:ext cx="5120148"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423D6864-9D57-44B2-9E9D-D42172C5576C}"/>
              </a:ext>
            </a:extLst>
          </p:cNvPr>
          <p:cNvSpPr>
            <a:spLocks noGrp="1"/>
          </p:cNvSpPr>
          <p:nvPr>
            <p:ph sz="quarter" idx="11"/>
          </p:nvPr>
        </p:nvSpPr>
        <p:spPr>
          <a:xfrm>
            <a:off x="6233159" y="1858294"/>
            <a:ext cx="5120640"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F753DD7A-DC0B-43BB-A7E2-30E832B4B323}"/>
              </a:ext>
            </a:extLst>
          </p:cNvPr>
          <p:cNvPicPr>
            <a:picLocks noChangeAspect="1"/>
          </p:cNvPicPr>
          <p:nvPr userDrawn="1"/>
        </p:nvPicPr>
        <p:blipFill>
          <a:blip r:embed="rId2"/>
          <a:stretch>
            <a:fillRect/>
          </a:stretch>
        </p:blipFill>
        <p:spPr>
          <a:xfrm>
            <a:off x="9265920" y="805520"/>
            <a:ext cx="2743200" cy="465993"/>
          </a:xfrm>
          <a:prstGeom prst="rect">
            <a:avLst/>
          </a:prstGeom>
        </p:spPr>
      </p:pic>
    </p:spTree>
    <p:extLst>
      <p:ext uri="{BB962C8B-B14F-4D97-AF65-F5344CB8AC3E}">
        <p14:creationId xmlns:p14="http://schemas.microsoft.com/office/powerpoint/2010/main" val="3616940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638D4CEB-FD69-4396-A6BA-C655570DDF1E}"/>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3" name="Title 1">
            <a:extLst>
              <a:ext uri="{FF2B5EF4-FFF2-40B4-BE49-F238E27FC236}">
                <a16:creationId xmlns:a16="http://schemas.microsoft.com/office/drawing/2014/main" id="{3B63FC83-D40D-4EB3-BCAB-23F670C2C66E}"/>
              </a:ext>
            </a:extLst>
          </p:cNvPr>
          <p:cNvSpPr>
            <a:spLocks noGrp="1"/>
          </p:cNvSpPr>
          <p:nvPr>
            <p:ph type="title"/>
          </p:nvPr>
        </p:nvSpPr>
        <p:spPr>
          <a:xfrm>
            <a:off x="838200" y="3152001"/>
            <a:ext cx="10515600" cy="553998"/>
          </a:xfrm>
        </p:spPr>
        <p:txBody>
          <a:bodyPr wrap="square" lIns="0" tIns="0" rIns="0" bIns="0" anchor="t">
            <a:spAutoFit/>
          </a:bodyPr>
          <a:lstStyle>
            <a:lvl1pPr algn="ctr">
              <a:defRPr sz="4000" cap="all" baseline="0">
                <a:solidFill>
                  <a:schemeClr val="tx1">
                    <a:lumMod val="75000"/>
                    <a:lumOff val="25000"/>
                  </a:schemeClr>
                </a:solidFill>
              </a:defRPr>
            </a:lvl1pPr>
          </a:lstStyle>
          <a:p>
            <a:r>
              <a:rPr lang="en-US" dirty="0"/>
              <a:t>Click to edit Master title style</a:t>
            </a:r>
          </a:p>
        </p:txBody>
      </p:sp>
      <p:pic>
        <p:nvPicPr>
          <p:cNvPr id="5" name="Picture 4">
            <a:extLst>
              <a:ext uri="{FF2B5EF4-FFF2-40B4-BE49-F238E27FC236}">
                <a16:creationId xmlns:a16="http://schemas.microsoft.com/office/drawing/2014/main" id="{8FE55F5D-0DC5-4475-8E1F-94C145F9F710}"/>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3119130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Slide Number Placeholder 4">
            <a:extLst>
              <a:ext uri="{FF2B5EF4-FFF2-40B4-BE49-F238E27FC236}">
                <a16:creationId xmlns:a16="http://schemas.microsoft.com/office/drawing/2014/main" id="{AF493024-C769-4FDF-A059-D11C858CBE67}"/>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pic>
        <p:nvPicPr>
          <p:cNvPr id="4" name="Picture 3">
            <a:extLst>
              <a:ext uri="{FF2B5EF4-FFF2-40B4-BE49-F238E27FC236}">
                <a16:creationId xmlns:a16="http://schemas.microsoft.com/office/drawing/2014/main" id="{3A403A7E-2049-4512-8649-E632C5246A65}"/>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1063432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E6353-E8F9-441E-8283-E42B7C260EE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AE3B8B8-1924-4C24-A8B1-6C4B5136D15C}"/>
              </a:ext>
            </a:extLst>
          </p:cNvPr>
          <p:cNvSpPr>
            <a:spLocks noGrp="1"/>
          </p:cNvSpPr>
          <p:nvPr>
            <p:ph type="sldNum" sz="quarter" idx="10"/>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997398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6" name="map" descr="Map of North America">
            <a:extLst>
              <a:ext uri="{FF2B5EF4-FFF2-40B4-BE49-F238E27FC236}">
                <a16:creationId xmlns:a16="http://schemas.microsoft.com/office/drawing/2014/main" id="{3B5B12E9-B8CD-4B3E-A443-837BA35F9D1D}"/>
              </a:ext>
            </a:extLst>
          </p:cNvPr>
          <p:cNvSpPr>
            <a:spLocks noChangeAspect="1" noEditPoints="1"/>
          </p:cNvSpPr>
          <p:nvPr userDrawn="1"/>
        </p:nvSpPr>
        <p:spPr bwMode="auto">
          <a:xfrm>
            <a:off x="4967550" y="0"/>
            <a:ext cx="7224450" cy="6420062"/>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2">
                  <a:lumMod val="20000"/>
                  <a:lumOff val="80000"/>
                </a:schemeClr>
              </a:gs>
              <a:gs pos="100000">
                <a:schemeClr val="bg2">
                  <a:lumMod val="20000"/>
                  <a:lumOff val="8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sz="1800"/>
          </a:p>
        </p:txBody>
      </p:sp>
      <p:sp>
        <p:nvSpPr>
          <p:cNvPr id="3" name="Slide Number Placeholder 4">
            <a:extLst>
              <a:ext uri="{FF2B5EF4-FFF2-40B4-BE49-F238E27FC236}">
                <a16:creationId xmlns:a16="http://schemas.microsoft.com/office/drawing/2014/main" id="{AF493024-C769-4FDF-A059-D11C858CBE67}"/>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pic>
        <p:nvPicPr>
          <p:cNvPr id="7" name="Picture 6">
            <a:extLst>
              <a:ext uri="{FF2B5EF4-FFF2-40B4-BE49-F238E27FC236}">
                <a16:creationId xmlns:a16="http://schemas.microsoft.com/office/drawing/2014/main" id="{CC778E25-5C11-4D46-889E-36342A4B784C}"/>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3149640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59117-0F16-48ED-9718-C5D09846F9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AB745ED-7A57-4683-810C-5E50039261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6E36CC24-39C6-458F-BD13-EA8A32E4EADF}"/>
              </a:ext>
            </a:extLst>
          </p:cNvPr>
          <p:cNvSpPr/>
          <p:nvPr/>
        </p:nvSpPr>
        <p:spPr>
          <a:xfrm>
            <a:off x="0" y="6419800"/>
            <a:ext cx="1026318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1D13D02-DAEA-4A5E-9C44-6EAB87B6B344}"/>
              </a:ext>
            </a:extLst>
          </p:cNvPr>
          <p:cNvSpPr/>
          <p:nvPr/>
        </p:nvSpPr>
        <p:spPr>
          <a:xfrm>
            <a:off x="11824884" y="6419800"/>
            <a:ext cx="367116"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sign&#10;&#10;Description generated with high confidence">
            <a:extLst>
              <a:ext uri="{FF2B5EF4-FFF2-40B4-BE49-F238E27FC236}">
                <a16:creationId xmlns:a16="http://schemas.microsoft.com/office/drawing/2014/main" id="{4325B3D1-6483-4097-B51A-50E2B95CDB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69486" y="6328360"/>
            <a:ext cx="549100" cy="548640"/>
          </a:xfrm>
          <a:prstGeom prst="rect">
            <a:avLst/>
          </a:prstGeom>
        </p:spPr>
      </p:pic>
      <p:sp>
        <p:nvSpPr>
          <p:cNvPr id="13" name="Slide Number Placeholder 4">
            <a:extLst>
              <a:ext uri="{FF2B5EF4-FFF2-40B4-BE49-F238E27FC236}">
                <a16:creationId xmlns:a16="http://schemas.microsoft.com/office/drawing/2014/main" id="{CBA16ED7-719D-4676-887A-57FEB640698F}"/>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sp>
        <p:nvSpPr>
          <p:cNvPr id="4" name="Rectangle 3">
            <a:extLst>
              <a:ext uri="{FF2B5EF4-FFF2-40B4-BE49-F238E27FC236}">
                <a16:creationId xmlns:a16="http://schemas.microsoft.com/office/drawing/2014/main" id="{6E685D0F-4ABD-4469-A80E-51B057EA058C}"/>
              </a:ext>
            </a:extLst>
          </p:cNvPr>
          <p:cNvSpPr/>
          <p:nvPr userDrawn="1"/>
        </p:nvSpPr>
        <p:spPr>
          <a:xfrm>
            <a:off x="0" y="6455666"/>
            <a:ext cx="2747868" cy="261610"/>
          </a:xfrm>
          <a:prstGeom prst="rect">
            <a:avLst/>
          </a:prstGeom>
        </p:spPr>
        <p:txBody>
          <a:bodyPr wrap="none">
            <a:spAutoFit/>
          </a:bodyPr>
          <a:lstStyle/>
          <a:p>
            <a:pPr>
              <a:defRPr/>
            </a:pPr>
            <a:r>
              <a:rPr lang="en-US" sz="1100" dirty="0">
                <a:solidFill>
                  <a:schemeClr val="bg1"/>
                </a:solidFill>
              </a:rPr>
              <a:t>Big Data Architecture &amp; Governance – 2022</a:t>
            </a:r>
          </a:p>
        </p:txBody>
      </p:sp>
    </p:spTree>
    <p:extLst>
      <p:ext uri="{BB962C8B-B14F-4D97-AF65-F5344CB8AC3E}">
        <p14:creationId xmlns:p14="http://schemas.microsoft.com/office/powerpoint/2010/main" val="761353922"/>
      </p:ext>
    </p:extLst>
  </p:cSld>
  <p:clrMap bg1="lt1" tx1="dk1" bg2="lt2" tx2="dk2" accent1="accent1" accent2="accent2" accent3="accent3" accent4="accent4" accent5="accent5" accent6="accent6" hlink="hlink" folHlink="folHlink"/>
  <p:sldLayoutIdLst>
    <p:sldLayoutId id="2147483682" r:id="rId1"/>
    <p:sldLayoutId id="2147483700" r:id="rId2"/>
    <p:sldLayoutId id="2147483686" r:id="rId3"/>
    <p:sldLayoutId id="2147483701" r:id="rId4"/>
    <p:sldLayoutId id="2147483683" r:id="rId5"/>
    <p:sldLayoutId id="2147483684" r:id="rId6"/>
    <p:sldLayoutId id="2147483685" r:id="rId7"/>
    <p:sldLayoutId id="2147483702" r:id="rId8"/>
    <p:sldLayoutId id="2147483699" r:id="rId9"/>
  </p:sldLayoutIdLst>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000" b="0" kern="1200">
          <a:solidFill>
            <a:schemeClr val="tx1"/>
          </a:solidFill>
          <a:latin typeface="Rockwell" panose="02060603020205020403" pitchFamily="18" charset="0"/>
          <a:ea typeface="Roboto" panose="02000000000000000000" pitchFamily="2" charset="0"/>
          <a:cs typeface="Raav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11.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hyperlink" Target="http://10.110.64.165:8501/" TargetMode="External"/><Relationship Id="rId3" Type="http://schemas.openxmlformats.org/officeDocument/2006/relationships/image" Target="../media/image21.png"/><Relationship Id="rId7" Type="http://schemas.openxmlformats.org/officeDocument/2006/relationships/hyperlink" Target="http://localhost:8501/" TargetMode="External"/><Relationship Id="rId2" Type="http://schemas.openxmlformats.org/officeDocument/2006/relationships/slideLayout" Target="../slideLayouts/slideLayout3.xml"/><Relationship Id="rId1" Type="http://schemas.openxmlformats.org/officeDocument/2006/relationships/themeOverride" Target="../theme/themeOverride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3F55D-047D-45DE-BBFC-7EC44D2B6AF0}"/>
              </a:ext>
            </a:extLst>
          </p:cNvPr>
          <p:cNvSpPr>
            <a:spLocks noGrp="1"/>
          </p:cNvSpPr>
          <p:nvPr>
            <p:ph type="ctrTitle"/>
          </p:nvPr>
        </p:nvSpPr>
        <p:spPr>
          <a:xfrm>
            <a:off x="1631004" y="71775"/>
            <a:ext cx="9144000" cy="2387600"/>
          </a:xfrm>
        </p:spPr>
        <p:txBody>
          <a:bodyPr/>
          <a:lstStyle/>
          <a:p>
            <a:r>
              <a:rPr lang="en-US" dirty="0"/>
              <a:t>Big Data Architecture and Governance</a:t>
            </a:r>
          </a:p>
        </p:txBody>
      </p:sp>
      <p:sp>
        <p:nvSpPr>
          <p:cNvPr id="3" name="Subtitle 2">
            <a:extLst>
              <a:ext uri="{FF2B5EF4-FFF2-40B4-BE49-F238E27FC236}">
                <a16:creationId xmlns:a16="http://schemas.microsoft.com/office/drawing/2014/main" id="{0C5C01F6-07D4-4756-B831-8EDF485A9AF9}"/>
              </a:ext>
            </a:extLst>
          </p:cNvPr>
          <p:cNvSpPr>
            <a:spLocks noGrp="1"/>
          </p:cNvSpPr>
          <p:nvPr>
            <p:ph type="subTitle" idx="1"/>
          </p:nvPr>
        </p:nvSpPr>
        <p:spPr>
          <a:xfrm>
            <a:off x="1631004" y="2742863"/>
            <a:ext cx="9144000" cy="2208515"/>
          </a:xfrm>
        </p:spPr>
        <p:txBody>
          <a:bodyPr>
            <a:normAutofit fontScale="92500" lnSpcReduction="10000"/>
          </a:bodyPr>
          <a:lstStyle/>
          <a:p>
            <a:endParaRPr lang="en-US" dirty="0"/>
          </a:p>
          <a:p>
            <a:r>
              <a:rPr lang="en-US" dirty="0"/>
              <a:t>Group Project | Medium Data Analytics Leaderboard System</a:t>
            </a:r>
            <a:br>
              <a:rPr lang="en-US" dirty="0"/>
            </a:br>
            <a:endParaRPr lang="en-US" dirty="0"/>
          </a:p>
          <a:p>
            <a:r>
              <a:rPr lang="en-US" sz="2000" dirty="0"/>
              <a:t>Piyush Kumar Sultania</a:t>
            </a:r>
          </a:p>
          <a:p>
            <a:r>
              <a:rPr lang="en-US" sz="2000" dirty="0"/>
              <a:t>Gauri Narendra Bhale</a:t>
            </a:r>
          </a:p>
          <a:p>
            <a:r>
              <a:rPr lang="en-US" sz="2000" dirty="0"/>
              <a:t>Nameera Mohsin</a:t>
            </a:r>
          </a:p>
          <a:p>
            <a:endParaRPr lang="en-US" sz="2000" dirty="0"/>
          </a:p>
        </p:txBody>
      </p:sp>
    </p:spTree>
    <p:extLst>
      <p:ext uri="{BB962C8B-B14F-4D97-AF65-F5344CB8AC3E}">
        <p14:creationId xmlns:p14="http://schemas.microsoft.com/office/powerpoint/2010/main" val="37510465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3CB0E0EF-225E-4C81-9EA4-35514D24B4A3}"/>
              </a:ext>
            </a:extLst>
          </p:cNvPr>
          <p:cNvSpPr txBox="1">
            <a:spLocks/>
          </p:cNvSpPr>
          <p:nvPr/>
        </p:nvSpPr>
        <p:spPr>
          <a:xfrm>
            <a:off x="358806" y="829547"/>
            <a:ext cx="3610079" cy="2069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u="sng" dirty="0"/>
              <a:t>Data Statistics:</a:t>
            </a:r>
          </a:p>
          <a:p>
            <a:pPr lvl="2">
              <a:buFont typeface="Wingdings" panose="05000000000000000000" pitchFamily="2" charset="2"/>
              <a:buChar char="v"/>
            </a:pPr>
            <a:r>
              <a:rPr lang="en-US" sz="1400" dirty="0"/>
              <a:t>Size: ~650MB</a:t>
            </a:r>
          </a:p>
          <a:p>
            <a:pPr lvl="2">
              <a:buFont typeface="Wingdings" panose="05000000000000000000" pitchFamily="2" charset="2"/>
              <a:buChar char="v"/>
            </a:pPr>
            <a:r>
              <a:rPr lang="en-US" sz="1400" dirty="0"/>
              <a:t>Number of Records: ~1.4M</a:t>
            </a:r>
          </a:p>
          <a:p>
            <a:pPr lvl="2">
              <a:buFont typeface="Wingdings" panose="05000000000000000000" pitchFamily="2" charset="2"/>
              <a:buChar char="v"/>
            </a:pPr>
            <a:r>
              <a:rPr lang="en-US" sz="1400" dirty="0"/>
              <a:t>Number of Columns: 108</a:t>
            </a:r>
          </a:p>
          <a:p>
            <a:pPr lvl="2">
              <a:buFont typeface="Wingdings" panose="05000000000000000000" pitchFamily="2" charset="2"/>
              <a:buChar char="v"/>
            </a:pPr>
            <a:r>
              <a:rPr lang="en-US" sz="1400" dirty="0"/>
              <a:t>Missing Cells(%): 1.0%</a:t>
            </a:r>
          </a:p>
        </p:txBody>
      </p:sp>
      <p:sp>
        <p:nvSpPr>
          <p:cNvPr id="6" name="Text Placeholder 3">
            <a:extLst>
              <a:ext uri="{FF2B5EF4-FFF2-40B4-BE49-F238E27FC236}">
                <a16:creationId xmlns:a16="http://schemas.microsoft.com/office/drawing/2014/main" id="{CB06F5C8-5C65-42B6-BB94-701839A618BA}"/>
              </a:ext>
            </a:extLst>
          </p:cNvPr>
          <p:cNvSpPr txBox="1">
            <a:spLocks/>
          </p:cNvSpPr>
          <p:nvPr/>
        </p:nvSpPr>
        <p:spPr>
          <a:xfrm>
            <a:off x="69716" y="0"/>
            <a:ext cx="4940029" cy="74651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u="sng" dirty="0">
                <a:latin typeface="Rockwell" panose="02060603020205020403" pitchFamily="18" charset="0"/>
                <a:cs typeface="Raavi" panose="020B0502040204020203" pitchFamily="34" charset="0"/>
              </a:rPr>
              <a:t>Data Profiling</a:t>
            </a:r>
            <a:endParaRPr lang="en-US" b="0" u="sng" kern="1200" dirty="0">
              <a:latin typeface="Rockwell" panose="02060603020205020403" pitchFamily="18" charset="0"/>
              <a:ea typeface="Roboto" panose="02000000000000000000" pitchFamily="2" charset="0"/>
              <a:cs typeface="Raavi" panose="020B0502040204020203" pitchFamily="34" charset="0"/>
            </a:endParaRPr>
          </a:p>
        </p:txBody>
      </p:sp>
      <p:pic>
        <p:nvPicPr>
          <p:cNvPr id="1026" name="Picture 2">
            <a:extLst>
              <a:ext uri="{FF2B5EF4-FFF2-40B4-BE49-F238E27FC236}">
                <a16:creationId xmlns:a16="http://schemas.microsoft.com/office/drawing/2014/main" id="{AF1F0AB1-D4EC-4EF2-BDD5-6FC5B9673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885" y="829547"/>
            <a:ext cx="7805486" cy="532360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Text Placeholder 3">
            <a:extLst>
              <a:ext uri="{FF2B5EF4-FFF2-40B4-BE49-F238E27FC236}">
                <a16:creationId xmlns:a16="http://schemas.microsoft.com/office/drawing/2014/main" id="{24B01392-B819-4A98-AA13-FEFF76882760}"/>
              </a:ext>
            </a:extLst>
          </p:cNvPr>
          <p:cNvSpPr txBox="1">
            <a:spLocks/>
          </p:cNvSpPr>
          <p:nvPr/>
        </p:nvSpPr>
        <p:spPr>
          <a:xfrm>
            <a:off x="358806" y="2608043"/>
            <a:ext cx="3431838" cy="15031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u="sng" dirty="0"/>
              <a:t>Data Profiling Report:</a:t>
            </a:r>
            <a:endParaRPr lang="en-US" sz="1400" u="sng" dirty="0"/>
          </a:p>
        </p:txBody>
      </p:sp>
      <p:graphicFrame>
        <p:nvGraphicFramePr>
          <p:cNvPr id="2" name="Object 1">
            <a:extLst>
              <a:ext uri="{FF2B5EF4-FFF2-40B4-BE49-F238E27FC236}">
                <a16:creationId xmlns:a16="http://schemas.microsoft.com/office/drawing/2014/main" id="{5747399E-71A8-4BF8-A497-EFB213541B06}"/>
              </a:ext>
            </a:extLst>
          </p:cNvPr>
          <p:cNvGraphicFramePr>
            <a:graphicFrameLocks noChangeAspect="1"/>
          </p:cNvGraphicFramePr>
          <p:nvPr>
            <p:extLst>
              <p:ext uri="{D42A27DB-BD31-4B8C-83A1-F6EECF244321}">
                <p14:modId xmlns:p14="http://schemas.microsoft.com/office/powerpoint/2010/main" val="3319028019"/>
              </p:ext>
            </p:extLst>
          </p:nvPr>
        </p:nvGraphicFramePr>
        <p:xfrm>
          <a:off x="703263" y="3289300"/>
          <a:ext cx="2649537" cy="592138"/>
        </p:xfrm>
        <a:graphic>
          <a:graphicData uri="http://schemas.openxmlformats.org/presentationml/2006/ole">
            <mc:AlternateContent xmlns:mc="http://schemas.openxmlformats.org/markup-compatibility/2006">
              <mc:Choice xmlns:v="urn:schemas-microsoft-com:vml" Requires="v">
                <p:oleObj spid="_x0000_s1259" name="Packager Shell Object" showAsIcon="1" r:id="rId4" imgW="1560960" imgH="349200" progId="Package">
                  <p:embed/>
                </p:oleObj>
              </mc:Choice>
              <mc:Fallback>
                <p:oleObj name="Packager Shell Object" showAsIcon="1" r:id="rId4" imgW="1560960" imgH="349200" progId="Package">
                  <p:embed/>
                  <p:pic>
                    <p:nvPicPr>
                      <p:cNvPr id="0" name=""/>
                      <p:cNvPicPr/>
                      <p:nvPr/>
                    </p:nvPicPr>
                    <p:blipFill>
                      <a:blip r:embed="rId5"/>
                      <a:stretch>
                        <a:fillRect/>
                      </a:stretch>
                    </p:blipFill>
                    <p:spPr>
                      <a:xfrm>
                        <a:off x="703263" y="3289300"/>
                        <a:ext cx="2649537" cy="592138"/>
                      </a:xfrm>
                      <a:prstGeom prst="rect">
                        <a:avLst/>
                      </a:prstGeom>
                    </p:spPr>
                  </p:pic>
                </p:oleObj>
              </mc:Fallback>
            </mc:AlternateContent>
          </a:graphicData>
        </a:graphic>
      </p:graphicFrame>
    </p:spTree>
    <p:extLst>
      <p:ext uri="{BB962C8B-B14F-4D97-AF65-F5344CB8AC3E}">
        <p14:creationId xmlns:p14="http://schemas.microsoft.com/office/powerpoint/2010/main" val="6786917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87678C5-C44B-43F3-B5F8-02A4EDCA26F8}"/>
              </a:ext>
            </a:extLst>
          </p:cNvPr>
          <p:cNvSpPr>
            <a:spLocks noGrp="1"/>
          </p:cNvSpPr>
          <p:nvPr>
            <p:ph type="title"/>
          </p:nvPr>
        </p:nvSpPr>
        <p:spPr/>
        <p:txBody>
          <a:bodyPr/>
          <a:lstStyle/>
          <a:p>
            <a:r>
              <a:rPr lang="en-US" dirty="0"/>
              <a:t>03. Data Wrangling</a:t>
            </a:r>
          </a:p>
        </p:txBody>
      </p:sp>
    </p:spTree>
    <p:extLst>
      <p:ext uri="{BB962C8B-B14F-4D97-AF65-F5344CB8AC3E}">
        <p14:creationId xmlns:p14="http://schemas.microsoft.com/office/powerpoint/2010/main" val="36338216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3CB0E0EF-225E-4C81-9EA4-35514D24B4A3}"/>
              </a:ext>
            </a:extLst>
          </p:cNvPr>
          <p:cNvSpPr txBox="1">
            <a:spLocks/>
          </p:cNvSpPr>
          <p:nvPr/>
        </p:nvSpPr>
        <p:spPr>
          <a:xfrm>
            <a:off x="242074" y="615538"/>
            <a:ext cx="3610079" cy="57376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u="sng" dirty="0"/>
              <a:t>Data Statistics:</a:t>
            </a:r>
          </a:p>
          <a:p>
            <a:pPr lvl="1">
              <a:lnSpc>
                <a:spcPct val="150000"/>
              </a:lnSpc>
            </a:pPr>
            <a:r>
              <a:rPr lang="en-US" sz="1600" i="1" u="sng" dirty="0">
                <a:solidFill>
                  <a:srgbClr val="FF0000"/>
                </a:solidFill>
              </a:rPr>
              <a:t>Pre-Processing</a:t>
            </a:r>
          </a:p>
          <a:p>
            <a:pPr lvl="2">
              <a:lnSpc>
                <a:spcPct val="150000"/>
              </a:lnSpc>
              <a:buFont typeface="Wingdings" panose="05000000000000000000" pitchFamily="2" charset="2"/>
              <a:buChar char="v"/>
            </a:pPr>
            <a:r>
              <a:rPr lang="en-US" sz="1400" dirty="0"/>
              <a:t>Number of Records: ~1.4M</a:t>
            </a:r>
          </a:p>
          <a:p>
            <a:pPr lvl="2">
              <a:lnSpc>
                <a:spcPct val="150000"/>
              </a:lnSpc>
              <a:buFont typeface="Wingdings" panose="05000000000000000000" pitchFamily="2" charset="2"/>
              <a:buChar char="v"/>
            </a:pPr>
            <a:r>
              <a:rPr lang="en-US" sz="1400" dirty="0"/>
              <a:t>Number of Columns: 108</a:t>
            </a:r>
          </a:p>
          <a:p>
            <a:pPr lvl="1">
              <a:lnSpc>
                <a:spcPct val="150000"/>
              </a:lnSpc>
            </a:pPr>
            <a:r>
              <a:rPr lang="en-US" sz="1600" i="1" u="sng" dirty="0">
                <a:solidFill>
                  <a:schemeClr val="accent3">
                    <a:lumMod val="75000"/>
                  </a:schemeClr>
                </a:solidFill>
              </a:rPr>
              <a:t>Post-Processing</a:t>
            </a:r>
          </a:p>
          <a:p>
            <a:pPr lvl="2">
              <a:lnSpc>
                <a:spcPct val="150000"/>
              </a:lnSpc>
              <a:buFont typeface="Wingdings" panose="05000000000000000000" pitchFamily="2" charset="2"/>
              <a:buChar char="v"/>
            </a:pPr>
            <a:r>
              <a:rPr lang="en-US" sz="1400" dirty="0"/>
              <a:t>Number of Records: ~575K</a:t>
            </a:r>
          </a:p>
          <a:p>
            <a:pPr lvl="2">
              <a:lnSpc>
                <a:spcPct val="150000"/>
              </a:lnSpc>
              <a:buFont typeface="Wingdings" panose="05000000000000000000" pitchFamily="2" charset="2"/>
              <a:buChar char="v"/>
            </a:pPr>
            <a:r>
              <a:rPr lang="en-US" sz="1400" dirty="0"/>
              <a:t>Number of Columns: 14</a:t>
            </a:r>
          </a:p>
          <a:p>
            <a:pPr marL="914400" lvl="2" indent="0">
              <a:buNone/>
            </a:pPr>
            <a:endParaRPr lang="en-US" sz="600" dirty="0"/>
          </a:p>
          <a:p>
            <a:pPr marL="285750" lvl="2" indent="-285750"/>
            <a:r>
              <a:rPr lang="en-US" sz="1700" u="sng" dirty="0"/>
              <a:t>Data Wrangling Activities:</a:t>
            </a:r>
          </a:p>
          <a:p>
            <a:pPr marL="742950" lvl="3" indent="-285750">
              <a:lnSpc>
                <a:spcPct val="150000"/>
              </a:lnSpc>
              <a:buFont typeface="Wingdings" panose="05000000000000000000" pitchFamily="2" charset="2"/>
              <a:buChar char="v"/>
            </a:pPr>
            <a:r>
              <a:rPr lang="en-US" sz="1400" dirty="0"/>
              <a:t>Missing/Blank Values handling</a:t>
            </a:r>
          </a:p>
          <a:p>
            <a:pPr marL="742950" lvl="3" indent="-285750">
              <a:lnSpc>
                <a:spcPct val="150000"/>
              </a:lnSpc>
              <a:buFont typeface="Wingdings" panose="05000000000000000000" pitchFamily="2" charset="2"/>
              <a:buChar char="v"/>
            </a:pPr>
            <a:r>
              <a:rPr lang="en-US" sz="1400" dirty="0"/>
              <a:t>Duplicate records handling</a:t>
            </a:r>
          </a:p>
          <a:p>
            <a:pPr marL="742950" lvl="3" indent="-285750">
              <a:lnSpc>
                <a:spcPct val="150000"/>
              </a:lnSpc>
              <a:buFont typeface="Wingdings" panose="05000000000000000000" pitchFamily="2" charset="2"/>
              <a:buChar char="v"/>
            </a:pPr>
            <a:r>
              <a:rPr lang="en-US" sz="1400" dirty="0"/>
              <a:t>Removing white spaces</a:t>
            </a:r>
          </a:p>
          <a:p>
            <a:pPr marL="742950" lvl="3" indent="-285750">
              <a:lnSpc>
                <a:spcPct val="150000"/>
              </a:lnSpc>
              <a:buFont typeface="Wingdings" panose="05000000000000000000" pitchFamily="2" charset="2"/>
              <a:buChar char="v"/>
            </a:pPr>
            <a:r>
              <a:rPr lang="en-US" sz="1400" dirty="0"/>
              <a:t>Column derivations and transformations</a:t>
            </a:r>
          </a:p>
          <a:p>
            <a:pPr marL="742950" lvl="3" indent="-285750">
              <a:lnSpc>
                <a:spcPct val="150000"/>
              </a:lnSpc>
              <a:buFont typeface="Wingdings" panose="05000000000000000000" pitchFamily="2" charset="2"/>
              <a:buChar char="v"/>
            </a:pPr>
            <a:r>
              <a:rPr lang="en-US" sz="1400" dirty="0"/>
              <a:t>Column renaming</a:t>
            </a:r>
          </a:p>
          <a:p>
            <a:pPr marL="742950" lvl="3" indent="-285750">
              <a:lnSpc>
                <a:spcPct val="150000"/>
              </a:lnSpc>
              <a:buFont typeface="Wingdings" panose="05000000000000000000" pitchFamily="2" charset="2"/>
              <a:buChar char="v"/>
            </a:pPr>
            <a:r>
              <a:rPr lang="en-US" sz="1400" dirty="0"/>
              <a:t>Capitalizing and Titling</a:t>
            </a:r>
          </a:p>
        </p:txBody>
      </p:sp>
      <p:sp>
        <p:nvSpPr>
          <p:cNvPr id="6" name="Text Placeholder 3">
            <a:extLst>
              <a:ext uri="{FF2B5EF4-FFF2-40B4-BE49-F238E27FC236}">
                <a16:creationId xmlns:a16="http://schemas.microsoft.com/office/drawing/2014/main" id="{CB06F5C8-5C65-42B6-BB94-701839A618BA}"/>
              </a:ext>
            </a:extLst>
          </p:cNvPr>
          <p:cNvSpPr txBox="1">
            <a:spLocks/>
          </p:cNvSpPr>
          <p:nvPr/>
        </p:nvSpPr>
        <p:spPr>
          <a:xfrm>
            <a:off x="69716" y="0"/>
            <a:ext cx="4940029" cy="746517"/>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u="sng" dirty="0">
                <a:latin typeface="Rockwell" panose="02060603020205020403" pitchFamily="18" charset="0"/>
                <a:cs typeface="Raavi" panose="020B0502040204020203" pitchFamily="34" charset="0"/>
              </a:rPr>
              <a:t>Data Wrangling and Cleansing</a:t>
            </a:r>
            <a:endParaRPr lang="en-US" b="0" u="sng" kern="1200" dirty="0">
              <a:latin typeface="Rockwell" panose="02060603020205020403" pitchFamily="18" charset="0"/>
              <a:ea typeface="Roboto" panose="02000000000000000000" pitchFamily="2" charset="0"/>
              <a:cs typeface="Raavi" panose="020B0502040204020203" pitchFamily="34" charset="0"/>
            </a:endParaRPr>
          </a:p>
        </p:txBody>
      </p:sp>
      <p:pic>
        <p:nvPicPr>
          <p:cNvPr id="4" name="Picture 3">
            <a:extLst>
              <a:ext uri="{FF2B5EF4-FFF2-40B4-BE49-F238E27FC236}">
                <a16:creationId xmlns:a16="http://schemas.microsoft.com/office/drawing/2014/main" id="{BAD9C398-EFFD-409D-AB6E-5F0E68EBF889}"/>
              </a:ext>
            </a:extLst>
          </p:cNvPr>
          <p:cNvPicPr>
            <a:picLocks noChangeAspect="1"/>
          </p:cNvPicPr>
          <p:nvPr/>
        </p:nvPicPr>
        <p:blipFill>
          <a:blip r:embed="rId2"/>
          <a:stretch>
            <a:fillRect/>
          </a:stretch>
        </p:blipFill>
        <p:spPr>
          <a:xfrm>
            <a:off x="4180119" y="793432"/>
            <a:ext cx="6349567" cy="3501956"/>
          </a:xfrm>
          <a:prstGeom prst="rect">
            <a:avLst/>
          </a:prstGeom>
          <a:ln>
            <a:solidFill>
              <a:schemeClr val="accent1"/>
            </a:solidFill>
          </a:ln>
        </p:spPr>
      </p:pic>
      <p:pic>
        <p:nvPicPr>
          <p:cNvPr id="3" name="Picture 2">
            <a:extLst>
              <a:ext uri="{FF2B5EF4-FFF2-40B4-BE49-F238E27FC236}">
                <a16:creationId xmlns:a16="http://schemas.microsoft.com/office/drawing/2014/main" id="{3239CAE6-03FB-4BEB-9C1B-7E9791CAC239}"/>
              </a:ext>
            </a:extLst>
          </p:cNvPr>
          <p:cNvPicPr>
            <a:picLocks noChangeAspect="1"/>
          </p:cNvPicPr>
          <p:nvPr/>
        </p:nvPicPr>
        <p:blipFill>
          <a:blip r:embed="rId3"/>
          <a:stretch>
            <a:fillRect/>
          </a:stretch>
        </p:blipFill>
        <p:spPr>
          <a:xfrm>
            <a:off x="7227651" y="2726857"/>
            <a:ext cx="4576360" cy="3535062"/>
          </a:xfrm>
          <a:prstGeom prst="rect">
            <a:avLst/>
          </a:prstGeom>
          <a:ln>
            <a:solidFill>
              <a:schemeClr val="accent1"/>
            </a:solidFill>
          </a:ln>
        </p:spPr>
      </p:pic>
    </p:spTree>
    <p:extLst>
      <p:ext uri="{BB962C8B-B14F-4D97-AF65-F5344CB8AC3E}">
        <p14:creationId xmlns:p14="http://schemas.microsoft.com/office/powerpoint/2010/main" val="14405157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87678C5-C44B-43F3-B5F8-02A4EDCA26F8}"/>
              </a:ext>
            </a:extLst>
          </p:cNvPr>
          <p:cNvSpPr>
            <a:spLocks noGrp="1"/>
          </p:cNvSpPr>
          <p:nvPr>
            <p:ph type="title"/>
          </p:nvPr>
        </p:nvSpPr>
        <p:spPr/>
        <p:txBody>
          <a:bodyPr/>
          <a:lstStyle/>
          <a:p>
            <a:r>
              <a:rPr lang="en-US" dirty="0"/>
              <a:t>04. Neo4j database</a:t>
            </a:r>
          </a:p>
        </p:txBody>
      </p:sp>
    </p:spTree>
    <p:extLst>
      <p:ext uri="{BB962C8B-B14F-4D97-AF65-F5344CB8AC3E}">
        <p14:creationId xmlns:p14="http://schemas.microsoft.com/office/powerpoint/2010/main" val="6323801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CB06F5C8-5C65-42B6-BB94-701839A618BA}"/>
              </a:ext>
            </a:extLst>
          </p:cNvPr>
          <p:cNvSpPr txBox="1">
            <a:spLocks/>
          </p:cNvSpPr>
          <p:nvPr/>
        </p:nvSpPr>
        <p:spPr>
          <a:xfrm>
            <a:off x="191414" y="0"/>
            <a:ext cx="4940029" cy="74651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u="sng" dirty="0">
                <a:latin typeface="Rockwell" panose="02060603020205020403" pitchFamily="18" charset="0"/>
                <a:cs typeface="Raavi" panose="020B0502040204020203" pitchFamily="34" charset="0"/>
              </a:rPr>
              <a:t>Neo4j Database</a:t>
            </a:r>
            <a:endParaRPr lang="en-US" b="0" u="sng" kern="1200" dirty="0">
              <a:latin typeface="Rockwell" panose="02060603020205020403" pitchFamily="18" charset="0"/>
              <a:ea typeface="Roboto" panose="02000000000000000000" pitchFamily="2" charset="0"/>
              <a:cs typeface="Raavi" panose="020B0502040204020203" pitchFamily="34" charset="0"/>
            </a:endParaRPr>
          </a:p>
        </p:txBody>
      </p:sp>
      <p:pic>
        <p:nvPicPr>
          <p:cNvPr id="8" name="Picture 7">
            <a:extLst>
              <a:ext uri="{FF2B5EF4-FFF2-40B4-BE49-F238E27FC236}">
                <a16:creationId xmlns:a16="http://schemas.microsoft.com/office/drawing/2014/main" id="{C8896EC3-6FCE-4D2C-A66B-565F619B3C29}"/>
              </a:ext>
            </a:extLst>
          </p:cNvPr>
          <p:cNvPicPr>
            <a:picLocks noChangeAspect="1"/>
          </p:cNvPicPr>
          <p:nvPr/>
        </p:nvPicPr>
        <p:blipFill>
          <a:blip r:embed="rId2"/>
          <a:stretch>
            <a:fillRect/>
          </a:stretch>
        </p:blipFill>
        <p:spPr>
          <a:xfrm>
            <a:off x="191414" y="658102"/>
            <a:ext cx="6826193" cy="3466426"/>
          </a:xfrm>
          <a:prstGeom prst="rect">
            <a:avLst/>
          </a:prstGeom>
          <a:ln>
            <a:solidFill>
              <a:schemeClr val="accent1"/>
            </a:solidFill>
          </a:ln>
        </p:spPr>
      </p:pic>
      <p:pic>
        <p:nvPicPr>
          <p:cNvPr id="11" name="Picture 10">
            <a:extLst>
              <a:ext uri="{FF2B5EF4-FFF2-40B4-BE49-F238E27FC236}">
                <a16:creationId xmlns:a16="http://schemas.microsoft.com/office/drawing/2014/main" id="{178BE132-76F9-4976-9327-3EC2CA19F16A}"/>
              </a:ext>
            </a:extLst>
          </p:cNvPr>
          <p:cNvPicPr>
            <a:picLocks noChangeAspect="1"/>
          </p:cNvPicPr>
          <p:nvPr/>
        </p:nvPicPr>
        <p:blipFill>
          <a:blip r:embed="rId3"/>
          <a:stretch>
            <a:fillRect/>
          </a:stretch>
        </p:blipFill>
        <p:spPr>
          <a:xfrm>
            <a:off x="5155660" y="3073057"/>
            <a:ext cx="6514289" cy="3243573"/>
          </a:xfrm>
          <a:prstGeom prst="rect">
            <a:avLst/>
          </a:prstGeom>
          <a:ln>
            <a:solidFill>
              <a:schemeClr val="accent1"/>
            </a:solidFill>
          </a:ln>
        </p:spPr>
      </p:pic>
    </p:spTree>
    <p:extLst>
      <p:ext uri="{BB962C8B-B14F-4D97-AF65-F5344CB8AC3E}">
        <p14:creationId xmlns:p14="http://schemas.microsoft.com/office/powerpoint/2010/main" val="36746507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87678C5-C44B-43F3-B5F8-02A4EDCA26F8}"/>
              </a:ext>
            </a:extLst>
          </p:cNvPr>
          <p:cNvSpPr>
            <a:spLocks noGrp="1"/>
          </p:cNvSpPr>
          <p:nvPr>
            <p:ph type="title"/>
          </p:nvPr>
        </p:nvSpPr>
        <p:spPr>
          <a:xfrm>
            <a:off x="918882" y="2300354"/>
            <a:ext cx="10515600" cy="1661993"/>
          </a:xfrm>
        </p:spPr>
        <p:txBody>
          <a:bodyPr/>
          <a:lstStyle/>
          <a:p>
            <a:r>
              <a:rPr lang="en-US" dirty="0"/>
              <a:t>05. Neo4j graph database Design</a:t>
            </a:r>
            <a:br>
              <a:rPr lang="en-US" dirty="0"/>
            </a:br>
            <a:r>
              <a:rPr lang="en-US" dirty="0"/>
              <a:t>&amp;</a:t>
            </a:r>
            <a:br>
              <a:rPr lang="en-US" dirty="0"/>
            </a:br>
            <a:r>
              <a:rPr lang="en-US" dirty="0"/>
              <a:t>Integration</a:t>
            </a:r>
          </a:p>
        </p:txBody>
      </p:sp>
    </p:spTree>
    <p:extLst>
      <p:ext uri="{BB962C8B-B14F-4D97-AF65-F5344CB8AC3E}">
        <p14:creationId xmlns:p14="http://schemas.microsoft.com/office/powerpoint/2010/main" val="31164286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CB06F5C8-5C65-42B6-BB94-701839A618BA}"/>
              </a:ext>
            </a:extLst>
          </p:cNvPr>
          <p:cNvSpPr txBox="1">
            <a:spLocks/>
          </p:cNvSpPr>
          <p:nvPr/>
        </p:nvSpPr>
        <p:spPr>
          <a:xfrm>
            <a:off x="191414" y="0"/>
            <a:ext cx="7339014" cy="746517"/>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u="sng" dirty="0">
                <a:latin typeface="Rockwell" panose="02060603020205020403" pitchFamily="18" charset="0"/>
                <a:cs typeface="Raavi" panose="020B0502040204020203" pitchFamily="34" charset="0"/>
              </a:rPr>
              <a:t>Neo4j Graph Database Design &amp; Integration</a:t>
            </a:r>
            <a:endParaRPr lang="en-US" b="0" u="sng" kern="1200" dirty="0">
              <a:latin typeface="Rockwell" panose="02060603020205020403" pitchFamily="18" charset="0"/>
              <a:ea typeface="Roboto" panose="02000000000000000000" pitchFamily="2" charset="0"/>
              <a:cs typeface="Raavi" panose="020B0502040204020203" pitchFamily="34" charset="0"/>
            </a:endParaRPr>
          </a:p>
        </p:txBody>
      </p:sp>
      <p:pic>
        <p:nvPicPr>
          <p:cNvPr id="3" name="Picture 2" descr="Diagram&#10;&#10;Description automatically generated">
            <a:extLst>
              <a:ext uri="{FF2B5EF4-FFF2-40B4-BE49-F238E27FC236}">
                <a16:creationId xmlns:a16="http://schemas.microsoft.com/office/drawing/2014/main" id="{8A0B59D8-A5B0-490B-8A68-4EC5CC76B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5318" y="1357199"/>
            <a:ext cx="4354935" cy="4143602"/>
          </a:xfrm>
          <a:prstGeom prst="rect">
            <a:avLst/>
          </a:prstGeom>
          <a:ln>
            <a:solidFill>
              <a:schemeClr val="accent1"/>
            </a:solidFill>
          </a:ln>
        </p:spPr>
      </p:pic>
      <p:pic>
        <p:nvPicPr>
          <p:cNvPr id="5" name="Picture 4">
            <a:extLst>
              <a:ext uri="{FF2B5EF4-FFF2-40B4-BE49-F238E27FC236}">
                <a16:creationId xmlns:a16="http://schemas.microsoft.com/office/drawing/2014/main" id="{567D28F6-3CEC-4549-9ED0-0F4E3C09A5DF}"/>
              </a:ext>
            </a:extLst>
          </p:cNvPr>
          <p:cNvPicPr>
            <a:picLocks noChangeAspect="1"/>
          </p:cNvPicPr>
          <p:nvPr/>
        </p:nvPicPr>
        <p:blipFill>
          <a:blip r:embed="rId3"/>
          <a:stretch>
            <a:fillRect/>
          </a:stretch>
        </p:blipFill>
        <p:spPr>
          <a:xfrm>
            <a:off x="347382" y="746518"/>
            <a:ext cx="1777673" cy="2471812"/>
          </a:xfrm>
          <a:prstGeom prst="rect">
            <a:avLst/>
          </a:prstGeom>
        </p:spPr>
      </p:pic>
      <p:pic>
        <p:nvPicPr>
          <p:cNvPr id="9" name="Picture 8">
            <a:extLst>
              <a:ext uri="{FF2B5EF4-FFF2-40B4-BE49-F238E27FC236}">
                <a16:creationId xmlns:a16="http://schemas.microsoft.com/office/drawing/2014/main" id="{DE2CF1AE-ED3B-4A37-9014-E64ED5F12801}"/>
              </a:ext>
            </a:extLst>
          </p:cNvPr>
          <p:cNvPicPr>
            <a:picLocks noChangeAspect="1"/>
          </p:cNvPicPr>
          <p:nvPr/>
        </p:nvPicPr>
        <p:blipFill>
          <a:blip r:embed="rId4"/>
          <a:stretch>
            <a:fillRect/>
          </a:stretch>
        </p:blipFill>
        <p:spPr>
          <a:xfrm>
            <a:off x="347382" y="3305940"/>
            <a:ext cx="1777673" cy="2795322"/>
          </a:xfrm>
          <a:prstGeom prst="rect">
            <a:avLst/>
          </a:prstGeom>
        </p:spPr>
      </p:pic>
      <p:sp>
        <p:nvSpPr>
          <p:cNvPr id="10" name="Arrow: Right 9">
            <a:extLst>
              <a:ext uri="{FF2B5EF4-FFF2-40B4-BE49-F238E27FC236}">
                <a16:creationId xmlns:a16="http://schemas.microsoft.com/office/drawing/2014/main" id="{FC4CA80E-3A84-44DF-BB52-498E9277F46E}"/>
              </a:ext>
            </a:extLst>
          </p:cNvPr>
          <p:cNvSpPr/>
          <p:nvPr/>
        </p:nvSpPr>
        <p:spPr>
          <a:xfrm>
            <a:off x="2233985" y="3037813"/>
            <a:ext cx="270863" cy="361034"/>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A954C0F4-01FB-4370-ACB4-64231B40D222}"/>
              </a:ext>
            </a:extLst>
          </p:cNvPr>
          <p:cNvPicPr>
            <a:picLocks noChangeAspect="1"/>
          </p:cNvPicPr>
          <p:nvPr/>
        </p:nvPicPr>
        <p:blipFill>
          <a:blip r:embed="rId5"/>
          <a:stretch>
            <a:fillRect/>
          </a:stretch>
        </p:blipFill>
        <p:spPr>
          <a:xfrm>
            <a:off x="7530428" y="1357199"/>
            <a:ext cx="4480760" cy="4143603"/>
          </a:xfrm>
          <a:prstGeom prst="rect">
            <a:avLst/>
          </a:prstGeom>
          <a:ln>
            <a:solidFill>
              <a:schemeClr val="accent1"/>
            </a:solidFill>
          </a:ln>
        </p:spPr>
      </p:pic>
      <p:sp>
        <p:nvSpPr>
          <p:cNvPr id="14" name="Arrow: Right 13">
            <a:extLst>
              <a:ext uri="{FF2B5EF4-FFF2-40B4-BE49-F238E27FC236}">
                <a16:creationId xmlns:a16="http://schemas.microsoft.com/office/drawing/2014/main" id="{7BDEDC25-F5BF-4563-8645-D36A47C0A2E9}"/>
              </a:ext>
            </a:extLst>
          </p:cNvPr>
          <p:cNvSpPr/>
          <p:nvPr/>
        </p:nvSpPr>
        <p:spPr>
          <a:xfrm>
            <a:off x="7160950" y="3105047"/>
            <a:ext cx="270863" cy="361034"/>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321966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87678C5-C44B-43F3-B5F8-02A4EDCA26F8}"/>
              </a:ext>
            </a:extLst>
          </p:cNvPr>
          <p:cNvSpPr>
            <a:spLocks noGrp="1"/>
          </p:cNvSpPr>
          <p:nvPr>
            <p:ph type="title"/>
          </p:nvPr>
        </p:nvSpPr>
        <p:spPr>
          <a:xfrm>
            <a:off x="838200" y="2189976"/>
            <a:ext cx="10515600" cy="1661993"/>
          </a:xfrm>
        </p:spPr>
        <p:txBody>
          <a:bodyPr/>
          <a:lstStyle/>
          <a:p>
            <a:r>
              <a:rPr lang="en-US" dirty="0"/>
              <a:t>06. Business</a:t>
            </a:r>
            <a:br>
              <a:rPr lang="en-US" dirty="0"/>
            </a:br>
            <a:r>
              <a:rPr lang="en-US" dirty="0"/>
              <a:t>&amp;</a:t>
            </a:r>
            <a:br>
              <a:rPr lang="en-US" dirty="0"/>
            </a:br>
            <a:r>
              <a:rPr lang="en-US" dirty="0"/>
              <a:t>Technical Metadata</a:t>
            </a:r>
          </a:p>
        </p:txBody>
      </p:sp>
    </p:spTree>
    <p:extLst>
      <p:ext uri="{BB962C8B-B14F-4D97-AF65-F5344CB8AC3E}">
        <p14:creationId xmlns:p14="http://schemas.microsoft.com/office/powerpoint/2010/main" val="2850024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827EA3E-0155-4136-9FE2-96B762EA4DD9}"/>
              </a:ext>
            </a:extLst>
          </p:cNvPr>
          <p:cNvPicPr>
            <a:picLocks noChangeAspect="1"/>
          </p:cNvPicPr>
          <p:nvPr/>
        </p:nvPicPr>
        <p:blipFill>
          <a:blip r:embed="rId3"/>
          <a:stretch>
            <a:fillRect/>
          </a:stretch>
        </p:blipFill>
        <p:spPr>
          <a:xfrm>
            <a:off x="7467974" y="2325454"/>
            <a:ext cx="4536999" cy="2726735"/>
          </a:xfrm>
          <a:prstGeom prst="rect">
            <a:avLst/>
          </a:prstGeom>
          <a:ln>
            <a:solidFill>
              <a:schemeClr val="accent1"/>
            </a:solidFill>
          </a:ln>
        </p:spPr>
      </p:pic>
      <p:sp>
        <p:nvSpPr>
          <p:cNvPr id="6" name="Text Placeholder 3">
            <a:extLst>
              <a:ext uri="{FF2B5EF4-FFF2-40B4-BE49-F238E27FC236}">
                <a16:creationId xmlns:a16="http://schemas.microsoft.com/office/drawing/2014/main" id="{CB06F5C8-5C65-42B6-BB94-701839A618BA}"/>
              </a:ext>
            </a:extLst>
          </p:cNvPr>
          <p:cNvSpPr txBox="1">
            <a:spLocks/>
          </p:cNvSpPr>
          <p:nvPr/>
        </p:nvSpPr>
        <p:spPr>
          <a:xfrm>
            <a:off x="191414" y="0"/>
            <a:ext cx="8199551" cy="74651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u="sng" dirty="0">
                <a:latin typeface="Rockwell" panose="02060603020205020403" pitchFamily="18" charset="0"/>
                <a:cs typeface="Raavi" panose="020B0502040204020203" pitchFamily="34" charset="0"/>
              </a:rPr>
              <a:t>Metadata Representation</a:t>
            </a:r>
            <a:endParaRPr lang="en-US" b="0" u="sng" kern="1200" dirty="0">
              <a:latin typeface="Rockwell" panose="02060603020205020403" pitchFamily="18" charset="0"/>
              <a:ea typeface="Roboto" panose="02000000000000000000" pitchFamily="2" charset="0"/>
              <a:cs typeface="Raavi" panose="020B0502040204020203" pitchFamily="34" charset="0"/>
            </a:endParaRPr>
          </a:p>
        </p:txBody>
      </p:sp>
      <p:pic>
        <p:nvPicPr>
          <p:cNvPr id="4" name="Picture 3">
            <a:extLst>
              <a:ext uri="{FF2B5EF4-FFF2-40B4-BE49-F238E27FC236}">
                <a16:creationId xmlns:a16="http://schemas.microsoft.com/office/drawing/2014/main" id="{E458870B-9D5B-44EC-973C-50B6610B4689}"/>
              </a:ext>
            </a:extLst>
          </p:cNvPr>
          <p:cNvPicPr>
            <a:picLocks noChangeAspect="1"/>
          </p:cNvPicPr>
          <p:nvPr/>
        </p:nvPicPr>
        <p:blipFill>
          <a:blip r:embed="rId4"/>
          <a:stretch>
            <a:fillRect/>
          </a:stretch>
        </p:blipFill>
        <p:spPr>
          <a:xfrm>
            <a:off x="187027" y="1119775"/>
            <a:ext cx="3013373" cy="5138094"/>
          </a:xfrm>
          <a:prstGeom prst="rect">
            <a:avLst/>
          </a:prstGeom>
          <a:ln>
            <a:solidFill>
              <a:schemeClr val="accent1"/>
            </a:solidFill>
          </a:ln>
        </p:spPr>
      </p:pic>
      <p:pic>
        <p:nvPicPr>
          <p:cNvPr id="9" name="Picture 8">
            <a:extLst>
              <a:ext uri="{FF2B5EF4-FFF2-40B4-BE49-F238E27FC236}">
                <a16:creationId xmlns:a16="http://schemas.microsoft.com/office/drawing/2014/main" id="{BEEA9D4C-9F3B-45BF-A867-98D43C2387B7}"/>
              </a:ext>
            </a:extLst>
          </p:cNvPr>
          <p:cNvPicPr>
            <a:picLocks noChangeAspect="1"/>
          </p:cNvPicPr>
          <p:nvPr/>
        </p:nvPicPr>
        <p:blipFill>
          <a:blip r:embed="rId5"/>
          <a:stretch>
            <a:fillRect/>
          </a:stretch>
        </p:blipFill>
        <p:spPr>
          <a:xfrm>
            <a:off x="3388236" y="1119775"/>
            <a:ext cx="5415527" cy="2515963"/>
          </a:xfrm>
          <a:prstGeom prst="rect">
            <a:avLst/>
          </a:prstGeom>
          <a:ln>
            <a:solidFill>
              <a:schemeClr val="accent1"/>
            </a:solidFill>
          </a:ln>
        </p:spPr>
      </p:pic>
      <p:pic>
        <p:nvPicPr>
          <p:cNvPr id="11" name="Picture 10">
            <a:extLst>
              <a:ext uri="{FF2B5EF4-FFF2-40B4-BE49-F238E27FC236}">
                <a16:creationId xmlns:a16="http://schemas.microsoft.com/office/drawing/2014/main" id="{C413606B-F75E-4F17-A29E-420EBFF926F3}"/>
              </a:ext>
            </a:extLst>
          </p:cNvPr>
          <p:cNvPicPr>
            <a:picLocks noChangeAspect="1"/>
          </p:cNvPicPr>
          <p:nvPr/>
        </p:nvPicPr>
        <p:blipFill>
          <a:blip r:embed="rId6"/>
          <a:stretch>
            <a:fillRect/>
          </a:stretch>
        </p:blipFill>
        <p:spPr>
          <a:xfrm>
            <a:off x="3388235" y="3741905"/>
            <a:ext cx="5415528" cy="2515964"/>
          </a:xfrm>
          <a:prstGeom prst="rect">
            <a:avLst/>
          </a:prstGeom>
          <a:ln>
            <a:solidFill>
              <a:schemeClr val="accent1"/>
            </a:solidFill>
          </a:ln>
        </p:spPr>
      </p:pic>
      <p:sp>
        <p:nvSpPr>
          <p:cNvPr id="12" name="TextBox 11">
            <a:extLst>
              <a:ext uri="{FF2B5EF4-FFF2-40B4-BE49-F238E27FC236}">
                <a16:creationId xmlns:a16="http://schemas.microsoft.com/office/drawing/2014/main" id="{673978DE-0F9E-43BF-80F3-0E8730FC2CE7}"/>
              </a:ext>
            </a:extLst>
          </p:cNvPr>
          <p:cNvSpPr txBox="1"/>
          <p:nvPr/>
        </p:nvSpPr>
        <p:spPr>
          <a:xfrm>
            <a:off x="6284948" y="373258"/>
            <a:ext cx="3855543" cy="923330"/>
          </a:xfrm>
          <a:prstGeom prst="rect">
            <a:avLst/>
          </a:prstGeom>
          <a:noFill/>
        </p:spPr>
        <p:txBody>
          <a:bodyPr wrap="none" rtlCol="0">
            <a:spAutoFit/>
          </a:bodyPr>
          <a:lstStyle/>
          <a:p>
            <a:r>
              <a:rPr lang="en-US" dirty="0"/>
              <a:t>Local URL: </a:t>
            </a:r>
            <a:r>
              <a:rPr lang="en-US" dirty="0">
                <a:hlinkClick r:id="rId7"/>
              </a:rPr>
              <a:t>http://localhost:8501</a:t>
            </a:r>
            <a:endParaRPr lang="en-US" dirty="0"/>
          </a:p>
          <a:p>
            <a:r>
              <a:rPr lang="en-US" dirty="0"/>
              <a:t>Network URL: </a:t>
            </a:r>
            <a:r>
              <a:rPr lang="en-US" dirty="0">
                <a:hlinkClick r:id="rId8"/>
              </a:rPr>
              <a:t>http://10.110.64.165:8501</a:t>
            </a:r>
            <a:endParaRPr lang="en-US" dirty="0"/>
          </a:p>
          <a:p>
            <a:endParaRPr lang="en-US" dirty="0"/>
          </a:p>
        </p:txBody>
      </p:sp>
    </p:spTree>
    <p:extLst>
      <p:ext uri="{BB962C8B-B14F-4D97-AF65-F5344CB8AC3E}">
        <p14:creationId xmlns:p14="http://schemas.microsoft.com/office/powerpoint/2010/main" val="754446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87678C5-C44B-43F3-B5F8-02A4EDCA26F8}"/>
              </a:ext>
            </a:extLst>
          </p:cNvPr>
          <p:cNvSpPr>
            <a:spLocks noGrp="1"/>
          </p:cNvSpPr>
          <p:nvPr>
            <p:ph type="title"/>
          </p:nvPr>
        </p:nvSpPr>
        <p:spPr>
          <a:xfrm>
            <a:off x="838200" y="2273460"/>
            <a:ext cx="10515600" cy="1661993"/>
          </a:xfrm>
        </p:spPr>
        <p:txBody>
          <a:bodyPr/>
          <a:lstStyle/>
          <a:p>
            <a:r>
              <a:rPr lang="en-US" dirty="0"/>
              <a:t>07. Visualization ASPECTS</a:t>
            </a:r>
            <a:br>
              <a:rPr lang="en-US" dirty="0"/>
            </a:br>
            <a:r>
              <a:rPr lang="en-US" dirty="0"/>
              <a:t>&amp;</a:t>
            </a:r>
            <a:br>
              <a:rPr lang="en-US" dirty="0"/>
            </a:br>
            <a:r>
              <a:rPr lang="en-US" dirty="0"/>
              <a:t>insights</a:t>
            </a:r>
          </a:p>
        </p:txBody>
      </p:sp>
    </p:spTree>
    <p:extLst>
      <p:ext uri="{BB962C8B-B14F-4D97-AF65-F5344CB8AC3E}">
        <p14:creationId xmlns:p14="http://schemas.microsoft.com/office/powerpoint/2010/main" val="21187435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87678C5-C44B-43F3-B5F8-02A4EDCA26F8}"/>
              </a:ext>
            </a:extLst>
          </p:cNvPr>
          <p:cNvSpPr>
            <a:spLocks noGrp="1"/>
          </p:cNvSpPr>
          <p:nvPr>
            <p:ph type="title"/>
          </p:nvPr>
        </p:nvSpPr>
        <p:spPr/>
        <p:txBody>
          <a:bodyPr/>
          <a:lstStyle/>
          <a:p>
            <a:r>
              <a:rPr lang="en-US" dirty="0"/>
              <a:t>01. Velero</a:t>
            </a:r>
          </a:p>
        </p:txBody>
      </p:sp>
    </p:spTree>
    <p:extLst>
      <p:ext uri="{BB962C8B-B14F-4D97-AF65-F5344CB8AC3E}">
        <p14:creationId xmlns:p14="http://schemas.microsoft.com/office/powerpoint/2010/main" val="33263634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CB06F5C8-5C65-42B6-BB94-701839A618BA}"/>
              </a:ext>
            </a:extLst>
          </p:cNvPr>
          <p:cNvSpPr txBox="1">
            <a:spLocks/>
          </p:cNvSpPr>
          <p:nvPr/>
        </p:nvSpPr>
        <p:spPr>
          <a:xfrm>
            <a:off x="191414" y="0"/>
            <a:ext cx="8199551" cy="74651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u="sng" dirty="0">
                <a:latin typeface="Rockwell" panose="02060603020205020403" pitchFamily="18" charset="0"/>
                <a:cs typeface="Raavi" panose="020B0502040204020203" pitchFamily="34" charset="0"/>
              </a:rPr>
              <a:t>Visualization Aspects &amp; Insights</a:t>
            </a:r>
            <a:endParaRPr lang="en-US" b="0" u="sng" kern="1200" dirty="0">
              <a:latin typeface="Rockwell" panose="02060603020205020403" pitchFamily="18" charset="0"/>
              <a:ea typeface="Roboto" panose="02000000000000000000" pitchFamily="2" charset="0"/>
              <a:cs typeface="Raavi" panose="020B0502040204020203" pitchFamily="34" charset="0"/>
            </a:endParaRPr>
          </a:p>
        </p:txBody>
      </p:sp>
      <p:sp>
        <p:nvSpPr>
          <p:cNvPr id="7" name="TextBox 6">
            <a:extLst>
              <a:ext uri="{FF2B5EF4-FFF2-40B4-BE49-F238E27FC236}">
                <a16:creationId xmlns:a16="http://schemas.microsoft.com/office/drawing/2014/main" id="{15D3B346-CD4E-4D80-8319-5FBA1344D53C}"/>
              </a:ext>
            </a:extLst>
          </p:cNvPr>
          <p:cNvSpPr txBox="1"/>
          <p:nvPr/>
        </p:nvSpPr>
        <p:spPr>
          <a:xfrm>
            <a:off x="191414" y="746517"/>
            <a:ext cx="10966212" cy="5586466"/>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600" b="1" i="1" u="sng" dirty="0"/>
              <a:t>Columns Leveraged as Dimensions for Visualization and Dashboard:</a:t>
            </a:r>
          </a:p>
          <a:p>
            <a:pPr marL="742950" lvl="1" indent="-285750">
              <a:lnSpc>
                <a:spcPct val="150000"/>
              </a:lnSpc>
              <a:buFont typeface="Arial" panose="020B0604020202020204" pitchFamily="34" charset="0"/>
              <a:buChar char="•"/>
            </a:pPr>
            <a:r>
              <a:rPr lang="en-US" sz="1600" dirty="0"/>
              <a:t>Author</a:t>
            </a:r>
          </a:p>
          <a:p>
            <a:pPr marL="742950" lvl="1" indent="-285750">
              <a:lnSpc>
                <a:spcPct val="150000"/>
              </a:lnSpc>
              <a:buFont typeface="Arial" panose="020B0604020202020204" pitchFamily="34" charset="0"/>
              <a:buChar char="•"/>
            </a:pPr>
            <a:r>
              <a:rPr lang="en-US" sz="1600" dirty="0"/>
              <a:t>Publication</a:t>
            </a:r>
          </a:p>
          <a:p>
            <a:pPr marL="742950" lvl="1" indent="-285750">
              <a:lnSpc>
                <a:spcPct val="150000"/>
              </a:lnSpc>
              <a:buFont typeface="Arial" panose="020B0604020202020204" pitchFamily="34" charset="0"/>
              <a:buChar char="•"/>
            </a:pPr>
            <a:r>
              <a:rPr lang="en-US" sz="1600" dirty="0"/>
              <a:t>Category</a:t>
            </a:r>
          </a:p>
          <a:p>
            <a:pPr marL="742950" lvl="1" indent="-285750">
              <a:lnSpc>
                <a:spcPct val="150000"/>
              </a:lnSpc>
              <a:buFont typeface="Arial" panose="020B0604020202020204" pitchFamily="34" charset="0"/>
              <a:buChar char="•"/>
            </a:pPr>
            <a:r>
              <a:rPr lang="en-US" sz="1600" dirty="0"/>
              <a:t>Year</a:t>
            </a:r>
          </a:p>
          <a:p>
            <a:pPr marL="742950" lvl="1" indent="-285750">
              <a:lnSpc>
                <a:spcPct val="150000"/>
              </a:lnSpc>
              <a:buFont typeface="Arial" panose="020B0604020202020204" pitchFamily="34" charset="0"/>
              <a:buChar char="•"/>
            </a:pPr>
            <a:r>
              <a:rPr lang="en-US" sz="1600" dirty="0"/>
              <a:t>Month</a:t>
            </a:r>
          </a:p>
          <a:p>
            <a:pPr marL="285750" lvl="1" indent="-285750">
              <a:lnSpc>
                <a:spcPct val="150000"/>
              </a:lnSpc>
              <a:buFont typeface="Wingdings" panose="05000000000000000000" pitchFamily="2" charset="2"/>
              <a:buChar char="v"/>
            </a:pPr>
            <a:r>
              <a:rPr lang="en-US" sz="1600" b="1" i="1" u="sng" dirty="0"/>
              <a:t>Columns Leveraged as Metrics for Visualization and Dashboard:</a:t>
            </a:r>
          </a:p>
          <a:p>
            <a:pPr marL="742950" lvl="2" indent="-285750">
              <a:lnSpc>
                <a:spcPct val="150000"/>
              </a:lnSpc>
              <a:buFont typeface="Arial" panose="020B0604020202020204" pitchFamily="34" charset="0"/>
              <a:buChar char="•"/>
            </a:pPr>
            <a:r>
              <a:rPr lang="en-US" sz="1600" dirty="0"/>
              <a:t>Claps</a:t>
            </a:r>
          </a:p>
          <a:p>
            <a:pPr marL="742950" lvl="2" indent="-285750">
              <a:lnSpc>
                <a:spcPct val="150000"/>
              </a:lnSpc>
              <a:buFont typeface="Arial" panose="020B0604020202020204" pitchFamily="34" charset="0"/>
              <a:buChar char="•"/>
            </a:pPr>
            <a:r>
              <a:rPr lang="en-US" sz="1600" dirty="0"/>
              <a:t>Reading_Time</a:t>
            </a:r>
          </a:p>
          <a:p>
            <a:pPr marL="285750" indent="-285750">
              <a:lnSpc>
                <a:spcPct val="150000"/>
              </a:lnSpc>
              <a:buFont typeface="Wingdings" panose="05000000000000000000" pitchFamily="2" charset="2"/>
              <a:buChar char="v"/>
            </a:pPr>
            <a:r>
              <a:rPr lang="en-US" sz="1600" b="1" i="1" u="sng" dirty="0"/>
              <a:t>Generation of new Dimensions:</a:t>
            </a:r>
          </a:p>
          <a:p>
            <a:pPr marL="742950" lvl="1" indent="-285750">
              <a:lnSpc>
                <a:spcPct val="150000"/>
              </a:lnSpc>
              <a:buFont typeface="Arial" panose="020B0604020202020204" pitchFamily="34" charset="0"/>
              <a:buChar char="•"/>
            </a:pPr>
            <a:r>
              <a:rPr lang="en-US" sz="1600" dirty="0"/>
              <a:t>Our Medium dataset has one derived dimension “</a:t>
            </a:r>
            <a:r>
              <a:rPr lang="en-US" sz="1600" dirty="0">
                <a:solidFill>
                  <a:srgbClr val="00B050"/>
                </a:solidFill>
              </a:rPr>
              <a:t>Category</a:t>
            </a:r>
            <a:r>
              <a:rPr lang="en-US" sz="1600" dirty="0"/>
              <a:t>” which is derived from various odd tag columns by pivoting the input dataset and picking assigned story tags to each article associated with it. Category column defines the domain of the article or blog published on Medium website. For example, article with Title as “Convert 3G Phone to 4G Phone to support 4G Sim in 3G Mobile” is associated to story tag/Category as “Mobile” which can also be visualized using neo4j graph database.</a:t>
            </a:r>
          </a:p>
        </p:txBody>
      </p:sp>
    </p:spTree>
    <p:extLst>
      <p:ext uri="{BB962C8B-B14F-4D97-AF65-F5344CB8AC3E}">
        <p14:creationId xmlns:p14="http://schemas.microsoft.com/office/powerpoint/2010/main" val="21835999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87678C5-C44B-43F3-B5F8-02A4EDCA26F8}"/>
              </a:ext>
            </a:extLst>
          </p:cNvPr>
          <p:cNvSpPr>
            <a:spLocks noGrp="1"/>
          </p:cNvSpPr>
          <p:nvPr>
            <p:ph type="title"/>
          </p:nvPr>
        </p:nvSpPr>
        <p:spPr>
          <a:xfrm>
            <a:off x="838200" y="2273460"/>
            <a:ext cx="10515600" cy="1661993"/>
          </a:xfrm>
        </p:spPr>
        <p:txBody>
          <a:bodyPr/>
          <a:lstStyle/>
          <a:p>
            <a:r>
              <a:rPr lang="en-US" dirty="0"/>
              <a:t>08. Data Visualization</a:t>
            </a:r>
            <a:br>
              <a:rPr lang="en-US" dirty="0"/>
            </a:br>
            <a:r>
              <a:rPr lang="en-US" dirty="0"/>
              <a:t>&amp;</a:t>
            </a:r>
            <a:br>
              <a:rPr lang="en-US" dirty="0"/>
            </a:br>
            <a:r>
              <a:rPr lang="en-US" dirty="0"/>
              <a:t>Dashboard</a:t>
            </a:r>
          </a:p>
        </p:txBody>
      </p:sp>
    </p:spTree>
    <p:extLst>
      <p:ext uri="{BB962C8B-B14F-4D97-AF65-F5344CB8AC3E}">
        <p14:creationId xmlns:p14="http://schemas.microsoft.com/office/powerpoint/2010/main" val="33329949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CB06F5C8-5C65-42B6-BB94-701839A618BA}"/>
              </a:ext>
            </a:extLst>
          </p:cNvPr>
          <p:cNvSpPr txBox="1">
            <a:spLocks/>
          </p:cNvSpPr>
          <p:nvPr/>
        </p:nvSpPr>
        <p:spPr>
          <a:xfrm>
            <a:off x="191414" y="0"/>
            <a:ext cx="8199551" cy="74651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u="sng" dirty="0">
                <a:latin typeface="Rockwell" panose="02060603020205020403" pitchFamily="18" charset="0"/>
                <a:cs typeface="Raavi" panose="020B0502040204020203" pitchFamily="34" charset="0"/>
              </a:rPr>
              <a:t>Data Visualization - 01</a:t>
            </a:r>
            <a:endParaRPr lang="en-US" b="0" u="sng" kern="1200" dirty="0">
              <a:latin typeface="Rockwell" panose="02060603020205020403" pitchFamily="18" charset="0"/>
              <a:ea typeface="Roboto" panose="02000000000000000000" pitchFamily="2" charset="0"/>
              <a:cs typeface="Raavi" panose="020B0502040204020203" pitchFamily="34" charset="0"/>
            </a:endParaRPr>
          </a:p>
        </p:txBody>
      </p:sp>
      <p:pic>
        <p:nvPicPr>
          <p:cNvPr id="4" name="Picture 3" descr="Chart, bar chart&#10;&#10;Description automatically generated">
            <a:extLst>
              <a:ext uri="{FF2B5EF4-FFF2-40B4-BE49-F238E27FC236}">
                <a16:creationId xmlns:a16="http://schemas.microsoft.com/office/drawing/2014/main" id="{36459964-1057-4F01-B470-8FF2BC5BC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32" y="746517"/>
            <a:ext cx="5564305" cy="3398153"/>
          </a:xfrm>
          <a:prstGeom prst="rect">
            <a:avLst/>
          </a:prstGeom>
          <a:ln>
            <a:solidFill>
              <a:srgbClr val="0070C0"/>
            </a:solidFill>
          </a:ln>
        </p:spPr>
      </p:pic>
      <p:pic>
        <p:nvPicPr>
          <p:cNvPr id="9" name="Picture 8" descr="Chart, bar chart&#10;&#10;Description automatically generated">
            <a:extLst>
              <a:ext uri="{FF2B5EF4-FFF2-40B4-BE49-F238E27FC236}">
                <a16:creationId xmlns:a16="http://schemas.microsoft.com/office/drawing/2014/main" id="{0616DB24-AF62-4F84-96DC-1A8104C25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920374"/>
            <a:ext cx="5847826" cy="3398153"/>
          </a:xfrm>
          <a:prstGeom prst="rect">
            <a:avLst/>
          </a:prstGeom>
          <a:ln>
            <a:solidFill>
              <a:srgbClr val="0070C0"/>
            </a:solidFill>
          </a:ln>
        </p:spPr>
      </p:pic>
      <p:sp>
        <p:nvSpPr>
          <p:cNvPr id="2" name="TextBox 1">
            <a:extLst>
              <a:ext uri="{FF2B5EF4-FFF2-40B4-BE49-F238E27FC236}">
                <a16:creationId xmlns:a16="http://schemas.microsoft.com/office/drawing/2014/main" id="{9B57B222-1F32-4EFC-BABC-07E4B5C327B5}"/>
              </a:ext>
            </a:extLst>
          </p:cNvPr>
          <p:cNvSpPr txBox="1"/>
          <p:nvPr/>
        </p:nvSpPr>
        <p:spPr>
          <a:xfrm>
            <a:off x="6297005" y="1164657"/>
            <a:ext cx="5646821" cy="1200329"/>
          </a:xfrm>
          <a:prstGeom prst="rect">
            <a:avLst/>
          </a:prstGeom>
          <a:noFill/>
        </p:spPr>
        <p:txBody>
          <a:bodyPr wrap="square" rtlCol="0">
            <a:spAutoFit/>
          </a:bodyPr>
          <a:lstStyle/>
          <a:p>
            <a:pPr algn="just"/>
            <a:r>
              <a:rPr lang="en-US" dirty="0"/>
              <a:t>The bar graph besides represents Average number of claps per category. Fiction category has received highest average claps per category whereas poetry received the least number of claps in each category of article</a:t>
            </a:r>
          </a:p>
        </p:txBody>
      </p:sp>
      <p:sp>
        <p:nvSpPr>
          <p:cNvPr id="3" name="TextBox 2">
            <a:extLst>
              <a:ext uri="{FF2B5EF4-FFF2-40B4-BE49-F238E27FC236}">
                <a16:creationId xmlns:a16="http://schemas.microsoft.com/office/drawing/2014/main" id="{2906AD63-5356-4502-A0CE-6502F0CD06E7}"/>
              </a:ext>
            </a:extLst>
          </p:cNvPr>
          <p:cNvSpPr txBox="1"/>
          <p:nvPr/>
        </p:nvSpPr>
        <p:spPr>
          <a:xfrm>
            <a:off x="248174" y="4484137"/>
            <a:ext cx="5564305" cy="1477328"/>
          </a:xfrm>
          <a:prstGeom prst="rect">
            <a:avLst/>
          </a:prstGeom>
          <a:noFill/>
        </p:spPr>
        <p:txBody>
          <a:bodyPr wrap="square" rtlCol="0">
            <a:spAutoFit/>
          </a:bodyPr>
          <a:lstStyle/>
          <a:p>
            <a:r>
              <a:rPr lang="en-US" dirty="0"/>
              <a:t>Quarterly analysis of the published articles is represented in the graph. As shown, in 2018 Q1 and </a:t>
            </a:r>
          </a:p>
          <a:p>
            <a:r>
              <a:rPr lang="en-US" dirty="0"/>
              <a:t>Q2 recorded more publications of articles than 2017 while in 2017 Q3 and Q4 quarters dominated the earlier phase of the year.</a:t>
            </a:r>
          </a:p>
        </p:txBody>
      </p:sp>
      <p:sp>
        <p:nvSpPr>
          <p:cNvPr id="7" name="Arrow: Right 6">
            <a:extLst>
              <a:ext uri="{FF2B5EF4-FFF2-40B4-BE49-F238E27FC236}">
                <a16:creationId xmlns:a16="http://schemas.microsoft.com/office/drawing/2014/main" id="{90C796C6-BF21-44EA-8AAB-8BF13250FEDE}"/>
              </a:ext>
            </a:extLst>
          </p:cNvPr>
          <p:cNvSpPr/>
          <p:nvPr/>
        </p:nvSpPr>
        <p:spPr>
          <a:xfrm>
            <a:off x="5956821" y="1445805"/>
            <a:ext cx="270863" cy="361034"/>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5E1F9AA2-5232-4A60-B911-2B9A439125FD}"/>
              </a:ext>
            </a:extLst>
          </p:cNvPr>
          <p:cNvSpPr/>
          <p:nvPr/>
        </p:nvSpPr>
        <p:spPr>
          <a:xfrm rot="10800000">
            <a:off x="5563324" y="4723267"/>
            <a:ext cx="270863" cy="361034"/>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42053360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CB06F5C8-5C65-42B6-BB94-701839A618BA}"/>
              </a:ext>
            </a:extLst>
          </p:cNvPr>
          <p:cNvSpPr txBox="1">
            <a:spLocks/>
          </p:cNvSpPr>
          <p:nvPr/>
        </p:nvSpPr>
        <p:spPr>
          <a:xfrm>
            <a:off x="191414" y="0"/>
            <a:ext cx="8199551" cy="74651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u="sng" dirty="0">
                <a:latin typeface="Rockwell" panose="02060603020205020403" pitchFamily="18" charset="0"/>
                <a:cs typeface="Raavi" panose="020B0502040204020203" pitchFamily="34" charset="0"/>
              </a:rPr>
              <a:t>Data Visualization - 02</a:t>
            </a:r>
            <a:endParaRPr lang="en-US" b="0" u="sng" kern="1200" dirty="0">
              <a:latin typeface="Rockwell" panose="02060603020205020403" pitchFamily="18" charset="0"/>
              <a:ea typeface="Roboto" panose="02000000000000000000" pitchFamily="2" charset="0"/>
              <a:cs typeface="Raavi" panose="020B0502040204020203" pitchFamily="34" charset="0"/>
            </a:endParaRPr>
          </a:p>
        </p:txBody>
      </p:sp>
      <p:pic>
        <p:nvPicPr>
          <p:cNvPr id="3" name="Picture 2" descr="Chart&#10;&#10;Description automatically generated">
            <a:extLst>
              <a:ext uri="{FF2B5EF4-FFF2-40B4-BE49-F238E27FC236}">
                <a16:creationId xmlns:a16="http://schemas.microsoft.com/office/drawing/2014/main" id="{BC92303A-82DB-4B28-8B13-660C8A52F9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296" y="872182"/>
            <a:ext cx="5877581" cy="3193980"/>
          </a:xfrm>
          <a:prstGeom prst="rect">
            <a:avLst/>
          </a:prstGeom>
          <a:ln>
            <a:solidFill>
              <a:srgbClr val="0070C0"/>
            </a:solidFill>
          </a:ln>
        </p:spPr>
      </p:pic>
      <p:pic>
        <p:nvPicPr>
          <p:cNvPr id="8" name="Picture 7" descr="A picture containing shape&#10;&#10;Description automatically generated">
            <a:extLst>
              <a:ext uri="{FF2B5EF4-FFF2-40B4-BE49-F238E27FC236}">
                <a16:creationId xmlns:a16="http://schemas.microsoft.com/office/drawing/2014/main" id="{D878EBE4-E878-448A-A125-1F1CC26A8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2825" y="3278222"/>
            <a:ext cx="5475880" cy="2953022"/>
          </a:xfrm>
          <a:prstGeom prst="rect">
            <a:avLst/>
          </a:prstGeom>
          <a:ln>
            <a:solidFill>
              <a:srgbClr val="0070C0"/>
            </a:solidFill>
          </a:ln>
        </p:spPr>
      </p:pic>
      <p:sp>
        <p:nvSpPr>
          <p:cNvPr id="2" name="TextBox 1">
            <a:extLst>
              <a:ext uri="{FF2B5EF4-FFF2-40B4-BE49-F238E27FC236}">
                <a16:creationId xmlns:a16="http://schemas.microsoft.com/office/drawing/2014/main" id="{19E33B81-2285-4DCA-AE94-6FFD05AAD838}"/>
              </a:ext>
            </a:extLst>
          </p:cNvPr>
          <p:cNvSpPr txBox="1"/>
          <p:nvPr/>
        </p:nvSpPr>
        <p:spPr>
          <a:xfrm>
            <a:off x="6579457" y="1076052"/>
            <a:ext cx="5329247" cy="1477328"/>
          </a:xfrm>
          <a:prstGeom prst="rect">
            <a:avLst/>
          </a:prstGeom>
          <a:noFill/>
        </p:spPr>
        <p:txBody>
          <a:bodyPr wrap="square" rtlCol="0">
            <a:spAutoFit/>
          </a:bodyPr>
          <a:lstStyle/>
          <a:p>
            <a:pPr algn="just"/>
            <a:r>
              <a:rPr lang="en-US" dirty="0"/>
              <a:t>Heat Map gives us an idea about the peak and off time of article publication. As it is denoted in the heat map every Monday of April is the peak and Saturday/Sunday of August is the off time of publication</a:t>
            </a:r>
          </a:p>
        </p:txBody>
      </p:sp>
      <p:sp>
        <p:nvSpPr>
          <p:cNvPr id="4" name="TextBox 3">
            <a:extLst>
              <a:ext uri="{FF2B5EF4-FFF2-40B4-BE49-F238E27FC236}">
                <a16:creationId xmlns:a16="http://schemas.microsoft.com/office/drawing/2014/main" id="{B35FA2BA-4EEC-4616-BEB8-D7B365EB35D4}"/>
              </a:ext>
            </a:extLst>
          </p:cNvPr>
          <p:cNvSpPr txBox="1"/>
          <p:nvPr/>
        </p:nvSpPr>
        <p:spPr>
          <a:xfrm>
            <a:off x="191414" y="4406410"/>
            <a:ext cx="5693992" cy="1200329"/>
          </a:xfrm>
          <a:prstGeom prst="rect">
            <a:avLst/>
          </a:prstGeom>
          <a:noFill/>
        </p:spPr>
        <p:txBody>
          <a:bodyPr wrap="square" rtlCol="0">
            <a:spAutoFit/>
          </a:bodyPr>
          <a:lstStyle/>
          <a:p>
            <a:r>
              <a:rPr lang="en-US" dirty="0"/>
              <a:t>The scatter plot represents variation in claps count with reading time of 5 to 10 minutes having significant number of claps, thus depicting the ideal reading time of any article to be in the range of 5-10 minutes</a:t>
            </a:r>
          </a:p>
        </p:txBody>
      </p:sp>
      <p:sp>
        <p:nvSpPr>
          <p:cNvPr id="7" name="Arrow: Right 6">
            <a:extLst>
              <a:ext uri="{FF2B5EF4-FFF2-40B4-BE49-F238E27FC236}">
                <a16:creationId xmlns:a16="http://schemas.microsoft.com/office/drawing/2014/main" id="{36A088BE-DB82-4241-81BC-F74341934A59}"/>
              </a:ext>
            </a:extLst>
          </p:cNvPr>
          <p:cNvSpPr/>
          <p:nvPr/>
        </p:nvSpPr>
        <p:spPr>
          <a:xfrm>
            <a:off x="6252174" y="1634199"/>
            <a:ext cx="270863" cy="361034"/>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9" name="Arrow: Right 8">
            <a:extLst>
              <a:ext uri="{FF2B5EF4-FFF2-40B4-BE49-F238E27FC236}">
                <a16:creationId xmlns:a16="http://schemas.microsoft.com/office/drawing/2014/main" id="{BDCBE4B9-83CF-4204-B5BA-7C7A8217311F}"/>
              </a:ext>
            </a:extLst>
          </p:cNvPr>
          <p:cNvSpPr/>
          <p:nvPr/>
        </p:nvSpPr>
        <p:spPr>
          <a:xfrm rot="10800000">
            <a:off x="5890014" y="4826058"/>
            <a:ext cx="270863" cy="361034"/>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963307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CB06F5C8-5C65-42B6-BB94-701839A618BA}"/>
              </a:ext>
            </a:extLst>
          </p:cNvPr>
          <p:cNvSpPr txBox="1">
            <a:spLocks/>
          </p:cNvSpPr>
          <p:nvPr/>
        </p:nvSpPr>
        <p:spPr>
          <a:xfrm>
            <a:off x="287741" y="461350"/>
            <a:ext cx="2587644" cy="386170"/>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2400" u="sng" dirty="0">
                <a:latin typeface="Rockwell" panose="02060603020205020403" pitchFamily="18" charset="0"/>
                <a:cs typeface="Raavi" panose="020B0502040204020203" pitchFamily="34" charset="0"/>
              </a:rPr>
              <a:t>Dashboard – 01(a)</a:t>
            </a:r>
            <a:endParaRPr lang="en-US" sz="2400" b="0" u="sng" kern="1200" dirty="0">
              <a:latin typeface="Rockwell" panose="02060603020205020403" pitchFamily="18" charset="0"/>
              <a:ea typeface="Roboto" panose="02000000000000000000" pitchFamily="2" charset="0"/>
              <a:cs typeface="Raavi" panose="020B0502040204020203" pitchFamily="34" charset="0"/>
            </a:endParaRPr>
          </a:p>
        </p:txBody>
      </p:sp>
      <p:pic>
        <p:nvPicPr>
          <p:cNvPr id="7" name="Picture 6" descr="A picture containing text, clipart, vector graphics, screenshot&#10;&#10;Description automatically generated">
            <a:extLst>
              <a:ext uri="{FF2B5EF4-FFF2-40B4-BE49-F238E27FC236}">
                <a16:creationId xmlns:a16="http://schemas.microsoft.com/office/drawing/2014/main" id="{3DFA6EBB-506D-4947-ABA0-7F1751A1C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8307" y="152573"/>
            <a:ext cx="8148920" cy="6221160"/>
          </a:xfrm>
          <a:prstGeom prst="rect">
            <a:avLst/>
          </a:prstGeom>
          <a:ln>
            <a:solidFill>
              <a:srgbClr val="0070C0"/>
            </a:solidFill>
          </a:ln>
        </p:spPr>
      </p:pic>
      <p:sp>
        <p:nvSpPr>
          <p:cNvPr id="2" name="TextBox 1">
            <a:extLst>
              <a:ext uri="{FF2B5EF4-FFF2-40B4-BE49-F238E27FC236}">
                <a16:creationId xmlns:a16="http://schemas.microsoft.com/office/drawing/2014/main" id="{5DB68B11-6C24-4A55-9A4B-01EA8C8994B2}"/>
              </a:ext>
            </a:extLst>
          </p:cNvPr>
          <p:cNvSpPr txBox="1"/>
          <p:nvPr/>
        </p:nvSpPr>
        <p:spPr>
          <a:xfrm>
            <a:off x="287741" y="1139494"/>
            <a:ext cx="2906829" cy="4247317"/>
          </a:xfrm>
          <a:prstGeom prst="rect">
            <a:avLst/>
          </a:prstGeom>
          <a:noFill/>
        </p:spPr>
        <p:txBody>
          <a:bodyPr wrap="square" rtlCol="0">
            <a:spAutoFit/>
          </a:bodyPr>
          <a:lstStyle/>
          <a:p>
            <a:r>
              <a:rPr lang="en-US" dirty="0"/>
              <a:t>This dashboard shows analysis of claps with different parameters.</a:t>
            </a:r>
          </a:p>
          <a:p>
            <a:endParaRPr lang="en-US" dirty="0"/>
          </a:p>
          <a:p>
            <a:pPr marL="342900" indent="-342900">
              <a:buFont typeface="+mj-lt"/>
              <a:buAutoNum type="arabicParenR"/>
            </a:pPr>
            <a:r>
              <a:rPr lang="en-US" dirty="0"/>
              <a:t>Graph 1: Total Claps Vs Image</a:t>
            </a:r>
          </a:p>
          <a:p>
            <a:pPr marL="342900" indent="-342900">
              <a:buFont typeface="+mj-lt"/>
              <a:buAutoNum type="arabicParenR"/>
            </a:pPr>
            <a:endParaRPr lang="en-US" dirty="0"/>
          </a:p>
          <a:p>
            <a:pPr marL="342900" indent="-342900">
              <a:buFont typeface="+mj-lt"/>
              <a:buAutoNum type="arabicParenR"/>
            </a:pPr>
            <a:r>
              <a:rPr lang="en-US" dirty="0"/>
              <a:t>Graph 2: Avg no of claps Vs Category of Articles</a:t>
            </a:r>
          </a:p>
          <a:p>
            <a:pPr marL="342900" indent="-342900">
              <a:buFont typeface="+mj-lt"/>
              <a:buAutoNum type="arabicParenR"/>
            </a:pPr>
            <a:endParaRPr lang="en-US" dirty="0"/>
          </a:p>
          <a:p>
            <a:pPr marL="342900" indent="-342900">
              <a:buFont typeface="+mj-lt"/>
              <a:buAutoNum type="arabicParenR"/>
            </a:pPr>
            <a:r>
              <a:rPr lang="en-US" dirty="0"/>
              <a:t>Graph 3: Avg no of claps per year</a:t>
            </a:r>
          </a:p>
          <a:p>
            <a:pPr marL="342900" indent="-342900">
              <a:buFont typeface="+mj-lt"/>
              <a:buAutoNum type="arabicParenR"/>
            </a:pPr>
            <a:endParaRPr lang="en-US" dirty="0"/>
          </a:p>
          <a:p>
            <a:pPr marL="342900" indent="-342900">
              <a:buFont typeface="+mj-lt"/>
              <a:buAutoNum type="arabicParenR"/>
            </a:pPr>
            <a:r>
              <a:rPr lang="en-US" dirty="0"/>
              <a:t>Graph 4: Avg no of claps per publication</a:t>
            </a:r>
          </a:p>
        </p:txBody>
      </p:sp>
    </p:spTree>
    <p:extLst>
      <p:ext uri="{BB962C8B-B14F-4D97-AF65-F5344CB8AC3E}">
        <p14:creationId xmlns:p14="http://schemas.microsoft.com/office/powerpoint/2010/main" val="36999703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C80218AE-7C86-43B2-99E8-57CD64AA97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1813" y="349624"/>
            <a:ext cx="9148448" cy="5753561"/>
          </a:xfrm>
          <a:prstGeom prst="rect">
            <a:avLst/>
          </a:prstGeom>
          <a:ln>
            <a:solidFill>
              <a:srgbClr val="0070C0"/>
            </a:solidFill>
          </a:ln>
        </p:spPr>
      </p:pic>
      <p:sp>
        <p:nvSpPr>
          <p:cNvPr id="9" name="Text Placeholder 3">
            <a:extLst>
              <a:ext uri="{FF2B5EF4-FFF2-40B4-BE49-F238E27FC236}">
                <a16:creationId xmlns:a16="http://schemas.microsoft.com/office/drawing/2014/main" id="{5227F227-0FE1-40F7-876F-C4D00195B8AF}"/>
              </a:ext>
            </a:extLst>
          </p:cNvPr>
          <p:cNvSpPr txBox="1">
            <a:spLocks/>
          </p:cNvSpPr>
          <p:nvPr/>
        </p:nvSpPr>
        <p:spPr>
          <a:xfrm>
            <a:off x="96833" y="460940"/>
            <a:ext cx="2587644" cy="386170"/>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2400" u="sng" dirty="0">
                <a:latin typeface="Rockwell" panose="02060603020205020403" pitchFamily="18" charset="0"/>
                <a:cs typeface="Raavi" panose="020B0502040204020203" pitchFamily="34" charset="0"/>
              </a:rPr>
              <a:t>Dashboard – 01(b)</a:t>
            </a:r>
            <a:endParaRPr lang="en-US" sz="2400" b="0" u="sng" kern="1200" dirty="0">
              <a:latin typeface="Rockwell" panose="02060603020205020403" pitchFamily="18" charset="0"/>
              <a:ea typeface="Roboto" panose="02000000000000000000" pitchFamily="2" charset="0"/>
              <a:cs typeface="Raavi" panose="020B0502040204020203" pitchFamily="34" charset="0"/>
            </a:endParaRPr>
          </a:p>
        </p:txBody>
      </p:sp>
      <p:sp>
        <p:nvSpPr>
          <p:cNvPr id="2" name="TextBox 1">
            <a:extLst>
              <a:ext uri="{FF2B5EF4-FFF2-40B4-BE49-F238E27FC236}">
                <a16:creationId xmlns:a16="http://schemas.microsoft.com/office/drawing/2014/main" id="{727C9D2D-0683-4C27-9EB9-BB645E827655}"/>
              </a:ext>
            </a:extLst>
          </p:cNvPr>
          <p:cNvSpPr txBox="1"/>
          <p:nvPr/>
        </p:nvSpPr>
        <p:spPr>
          <a:xfrm>
            <a:off x="201739" y="972152"/>
            <a:ext cx="2377832" cy="5016758"/>
          </a:xfrm>
          <a:prstGeom prst="rect">
            <a:avLst/>
          </a:prstGeom>
          <a:noFill/>
        </p:spPr>
        <p:txBody>
          <a:bodyPr wrap="square" rtlCol="0">
            <a:spAutoFit/>
          </a:bodyPr>
          <a:lstStyle/>
          <a:p>
            <a:r>
              <a:rPr lang="en-US" sz="1600" dirty="0"/>
              <a:t>This console represents Author vs different parameters and analysis depending upon publication.</a:t>
            </a:r>
          </a:p>
          <a:p>
            <a:endParaRPr lang="en-US" sz="1600" dirty="0"/>
          </a:p>
          <a:p>
            <a:pPr marL="342900" indent="-342900">
              <a:buAutoNum type="arabicParenR"/>
            </a:pPr>
            <a:r>
              <a:rPr lang="en-US" sz="1600" dirty="0"/>
              <a:t>Graph 1: Total number of claps Vs Author name</a:t>
            </a:r>
          </a:p>
          <a:p>
            <a:pPr marL="342900" indent="-342900">
              <a:buAutoNum type="arabicParenR"/>
            </a:pPr>
            <a:r>
              <a:rPr lang="en-US" sz="1600" dirty="0"/>
              <a:t>Gaph2: Authors per Category</a:t>
            </a:r>
          </a:p>
          <a:p>
            <a:pPr marL="342900" indent="-342900">
              <a:buAutoNum type="arabicParenR"/>
            </a:pPr>
            <a:r>
              <a:rPr lang="en-US" sz="1600" dirty="0"/>
              <a:t>Graph3: Pie chart represents analysis of total no of articles by a particular publication</a:t>
            </a:r>
          </a:p>
          <a:p>
            <a:pPr marL="342900" indent="-342900">
              <a:buAutoNum type="arabicParenR"/>
            </a:pPr>
            <a:r>
              <a:rPr lang="en-US" sz="1600" dirty="0"/>
              <a:t>Graph 4: Heat map showcases peak and off time of blog postings</a:t>
            </a:r>
          </a:p>
        </p:txBody>
      </p:sp>
    </p:spTree>
    <p:extLst>
      <p:ext uri="{BB962C8B-B14F-4D97-AF65-F5344CB8AC3E}">
        <p14:creationId xmlns:p14="http://schemas.microsoft.com/office/powerpoint/2010/main" val="1951911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5227F227-0FE1-40F7-876F-C4D00195B8AF}"/>
              </a:ext>
            </a:extLst>
          </p:cNvPr>
          <p:cNvSpPr txBox="1">
            <a:spLocks/>
          </p:cNvSpPr>
          <p:nvPr/>
        </p:nvSpPr>
        <p:spPr>
          <a:xfrm>
            <a:off x="334851" y="399546"/>
            <a:ext cx="2587644" cy="386170"/>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2400" u="sng" dirty="0">
                <a:latin typeface="Rockwell" panose="02060603020205020403" pitchFamily="18" charset="0"/>
                <a:cs typeface="Raavi" panose="020B0502040204020203" pitchFamily="34" charset="0"/>
              </a:rPr>
              <a:t>Dashboard – 01(c)</a:t>
            </a:r>
            <a:endParaRPr lang="en-US" sz="2400" b="0" u="sng" kern="1200" dirty="0">
              <a:latin typeface="Rockwell" panose="02060603020205020403" pitchFamily="18" charset="0"/>
              <a:ea typeface="Roboto" panose="02000000000000000000" pitchFamily="2" charset="0"/>
              <a:cs typeface="Raavi" panose="020B0502040204020203" pitchFamily="34" charset="0"/>
            </a:endParaRPr>
          </a:p>
        </p:txBody>
      </p:sp>
      <p:pic>
        <p:nvPicPr>
          <p:cNvPr id="4" name="Picture 3" descr="A picture containing icon&#10;&#10;Description automatically generated">
            <a:extLst>
              <a:ext uri="{FF2B5EF4-FFF2-40B4-BE49-F238E27FC236}">
                <a16:creationId xmlns:a16="http://schemas.microsoft.com/office/drawing/2014/main" id="{4255C961-6040-4D8D-8ECD-15402F52D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851" y="907607"/>
            <a:ext cx="11367247" cy="2979148"/>
          </a:xfrm>
          <a:prstGeom prst="rect">
            <a:avLst/>
          </a:prstGeom>
          <a:ln>
            <a:solidFill>
              <a:srgbClr val="0070C0"/>
            </a:solidFill>
          </a:ln>
        </p:spPr>
      </p:pic>
      <p:sp>
        <p:nvSpPr>
          <p:cNvPr id="2" name="TextBox 1">
            <a:extLst>
              <a:ext uri="{FF2B5EF4-FFF2-40B4-BE49-F238E27FC236}">
                <a16:creationId xmlns:a16="http://schemas.microsoft.com/office/drawing/2014/main" id="{CCC32F97-F7C1-435A-BF1B-E73714832F9B}"/>
              </a:ext>
            </a:extLst>
          </p:cNvPr>
          <p:cNvSpPr txBox="1"/>
          <p:nvPr/>
        </p:nvSpPr>
        <p:spPr>
          <a:xfrm>
            <a:off x="334851" y="4282320"/>
            <a:ext cx="10857297" cy="1477328"/>
          </a:xfrm>
          <a:prstGeom prst="rect">
            <a:avLst/>
          </a:prstGeom>
          <a:noFill/>
        </p:spPr>
        <p:txBody>
          <a:bodyPr wrap="square" rtlCol="0">
            <a:spAutoFit/>
          </a:bodyPr>
          <a:lstStyle/>
          <a:p>
            <a:r>
              <a:rPr lang="en-US" dirty="0"/>
              <a:t>This dashboard represents two different graphs</a:t>
            </a:r>
          </a:p>
          <a:p>
            <a:endParaRPr lang="en-US" dirty="0"/>
          </a:p>
          <a:p>
            <a:pPr marL="342900" indent="-342900">
              <a:buFont typeface="+mj-lt"/>
              <a:buAutoNum type="arabicParenR"/>
            </a:pPr>
            <a:r>
              <a:rPr lang="en-US" dirty="0"/>
              <a:t>Graph 1: Scatter plot representing clap count varying upon reading time</a:t>
            </a:r>
          </a:p>
          <a:p>
            <a:pPr marL="342900" indent="-342900">
              <a:buFont typeface="+mj-lt"/>
              <a:buAutoNum type="arabicParenR"/>
            </a:pPr>
            <a:endParaRPr lang="en-US" dirty="0"/>
          </a:p>
          <a:p>
            <a:pPr marL="342900" indent="-342900">
              <a:buFont typeface="+mj-lt"/>
              <a:buAutoNum type="arabicParenR"/>
            </a:pPr>
            <a:r>
              <a:rPr lang="en-US" dirty="0"/>
              <a:t>Graph 2: Quarterly analysis of the volume of articles published</a:t>
            </a:r>
          </a:p>
        </p:txBody>
      </p:sp>
    </p:spTree>
    <p:extLst>
      <p:ext uri="{BB962C8B-B14F-4D97-AF65-F5344CB8AC3E}">
        <p14:creationId xmlns:p14="http://schemas.microsoft.com/office/powerpoint/2010/main" val="4211957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87678C5-C44B-43F3-B5F8-02A4EDCA26F8}"/>
              </a:ext>
            </a:extLst>
          </p:cNvPr>
          <p:cNvSpPr>
            <a:spLocks noGrp="1"/>
          </p:cNvSpPr>
          <p:nvPr>
            <p:ph type="title"/>
          </p:nvPr>
        </p:nvSpPr>
        <p:spPr>
          <a:xfrm>
            <a:off x="838200" y="2273460"/>
            <a:ext cx="10515600" cy="1661993"/>
          </a:xfrm>
        </p:spPr>
        <p:txBody>
          <a:bodyPr/>
          <a:lstStyle/>
          <a:p>
            <a:r>
              <a:rPr lang="en-US" dirty="0"/>
              <a:t>8. Data VALIDATION </a:t>
            </a:r>
            <a:br>
              <a:rPr lang="en-US" dirty="0"/>
            </a:br>
            <a:r>
              <a:rPr lang="en-US" dirty="0"/>
              <a:t>&amp; </a:t>
            </a:r>
            <a:br>
              <a:rPr lang="en-US" dirty="0"/>
            </a:br>
            <a:r>
              <a:rPr lang="en-US" dirty="0"/>
              <a:t>TESTING</a:t>
            </a:r>
          </a:p>
        </p:txBody>
      </p:sp>
    </p:spTree>
    <p:extLst>
      <p:ext uri="{BB962C8B-B14F-4D97-AF65-F5344CB8AC3E}">
        <p14:creationId xmlns:p14="http://schemas.microsoft.com/office/powerpoint/2010/main" val="3349667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CB06F5C8-5C65-42B6-BB94-701839A618BA}"/>
              </a:ext>
            </a:extLst>
          </p:cNvPr>
          <p:cNvSpPr txBox="1">
            <a:spLocks/>
          </p:cNvSpPr>
          <p:nvPr/>
        </p:nvSpPr>
        <p:spPr>
          <a:xfrm>
            <a:off x="214465" y="190500"/>
            <a:ext cx="8199551" cy="74651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u="sng" dirty="0">
                <a:latin typeface="Rockwell" panose="02060603020205020403" pitchFamily="18" charset="0"/>
                <a:cs typeface="Raavi" panose="020B0502040204020203" pitchFamily="34" charset="0"/>
              </a:rPr>
              <a:t>Data Validation &amp; Testing</a:t>
            </a:r>
            <a:endParaRPr lang="en-US" b="0" u="sng" kern="1200" dirty="0">
              <a:latin typeface="Rockwell" panose="02060603020205020403" pitchFamily="18" charset="0"/>
              <a:ea typeface="Roboto" panose="02000000000000000000" pitchFamily="2" charset="0"/>
              <a:cs typeface="Raavi" panose="020B0502040204020203" pitchFamily="34" charset="0"/>
            </a:endParaRPr>
          </a:p>
        </p:txBody>
      </p:sp>
      <p:pic>
        <p:nvPicPr>
          <p:cNvPr id="4" name="Picture 3">
            <a:extLst>
              <a:ext uri="{FF2B5EF4-FFF2-40B4-BE49-F238E27FC236}">
                <a16:creationId xmlns:a16="http://schemas.microsoft.com/office/drawing/2014/main" id="{4CB4DF25-4C08-4BFA-BAF1-99C2C42808AE}"/>
              </a:ext>
            </a:extLst>
          </p:cNvPr>
          <p:cNvPicPr>
            <a:picLocks noChangeAspect="1"/>
          </p:cNvPicPr>
          <p:nvPr/>
        </p:nvPicPr>
        <p:blipFill>
          <a:blip r:embed="rId2"/>
          <a:stretch>
            <a:fillRect/>
          </a:stretch>
        </p:blipFill>
        <p:spPr>
          <a:xfrm>
            <a:off x="214465" y="1105110"/>
            <a:ext cx="2376332" cy="2920047"/>
          </a:xfrm>
          <a:prstGeom prst="rect">
            <a:avLst/>
          </a:prstGeom>
          <a:ln>
            <a:solidFill>
              <a:schemeClr val="accent1"/>
            </a:solidFill>
          </a:ln>
        </p:spPr>
      </p:pic>
      <p:pic>
        <p:nvPicPr>
          <p:cNvPr id="7" name="Picture 6">
            <a:extLst>
              <a:ext uri="{FF2B5EF4-FFF2-40B4-BE49-F238E27FC236}">
                <a16:creationId xmlns:a16="http://schemas.microsoft.com/office/drawing/2014/main" id="{2ACDF97E-35CF-4895-805E-C104D3D4190F}"/>
              </a:ext>
            </a:extLst>
          </p:cNvPr>
          <p:cNvPicPr>
            <a:picLocks noChangeAspect="1"/>
          </p:cNvPicPr>
          <p:nvPr/>
        </p:nvPicPr>
        <p:blipFill>
          <a:blip r:embed="rId3"/>
          <a:stretch>
            <a:fillRect/>
          </a:stretch>
        </p:blipFill>
        <p:spPr>
          <a:xfrm>
            <a:off x="2795109" y="1105109"/>
            <a:ext cx="2376333" cy="3242777"/>
          </a:xfrm>
          <a:prstGeom prst="rect">
            <a:avLst/>
          </a:prstGeom>
          <a:ln>
            <a:solidFill>
              <a:schemeClr val="accent1"/>
            </a:solidFill>
          </a:ln>
        </p:spPr>
      </p:pic>
      <p:pic>
        <p:nvPicPr>
          <p:cNvPr id="9" name="Picture 8">
            <a:extLst>
              <a:ext uri="{FF2B5EF4-FFF2-40B4-BE49-F238E27FC236}">
                <a16:creationId xmlns:a16="http://schemas.microsoft.com/office/drawing/2014/main" id="{015665CD-FAB4-4CBC-94A9-15E5AC1F96A0}"/>
              </a:ext>
            </a:extLst>
          </p:cNvPr>
          <p:cNvPicPr>
            <a:picLocks noChangeAspect="1"/>
          </p:cNvPicPr>
          <p:nvPr/>
        </p:nvPicPr>
        <p:blipFill>
          <a:blip r:embed="rId4"/>
          <a:stretch>
            <a:fillRect/>
          </a:stretch>
        </p:blipFill>
        <p:spPr>
          <a:xfrm>
            <a:off x="5375754" y="1105109"/>
            <a:ext cx="2759069" cy="3691012"/>
          </a:xfrm>
          <a:prstGeom prst="rect">
            <a:avLst/>
          </a:prstGeom>
          <a:ln>
            <a:solidFill>
              <a:schemeClr val="accent1"/>
            </a:solidFill>
          </a:ln>
        </p:spPr>
      </p:pic>
      <p:pic>
        <p:nvPicPr>
          <p:cNvPr id="8" name="Picture 7">
            <a:extLst>
              <a:ext uri="{FF2B5EF4-FFF2-40B4-BE49-F238E27FC236}">
                <a16:creationId xmlns:a16="http://schemas.microsoft.com/office/drawing/2014/main" id="{ABE825D7-D965-4731-99A8-67C246A41DA3}"/>
              </a:ext>
            </a:extLst>
          </p:cNvPr>
          <p:cNvPicPr>
            <a:picLocks noChangeAspect="1"/>
          </p:cNvPicPr>
          <p:nvPr/>
        </p:nvPicPr>
        <p:blipFill>
          <a:blip r:embed="rId5"/>
          <a:stretch>
            <a:fillRect/>
          </a:stretch>
        </p:blipFill>
        <p:spPr>
          <a:xfrm>
            <a:off x="8339135" y="1105109"/>
            <a:ext cx="3584284" cy="4603069"/>
          </a:xfrm>
          <a:prstGeom prst="rect">
            <a:avLst/>
          </a:prstGeom>
          <a:ln>
            <a:solidFill>
              <a:schemeClr val="accent1"/>
            </a:solidFill>
          </a:ln>
        </p:spPr>
      </p:pic>
    </p:spTree>
    <p:extLst>
      <p:ext uri="{BB962C8B-B14F-4D97-AF65-F5344CB8AC3E}">
        <p14:creationId xmlns:p14="http://schemas.microsoft.com/office/powerpoint/2010/main" val="39555830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87678C5-C44B-43F3-B5F8-02A4EDCA26F8}"/>
              </a:ext>
            </a:extLst>
          </p:cNvPr>
          <p:cNvSpPr>
            <a:spLocks noGrp="1"/>
          </p:cNvSpPr>
          <p:nvPr>
            <p:ph type="title"/>
          </p:nvPr>
        </p:nvSpPr>
        <p:spPr>
          <a:xfrm>
            <a:off x="838200" y="2273460"/>
            <a:ext cx="10515600" cy="553998"/>
          </a:xfrm>
        </p:spPr>
        <p:txBody>
          <a:bodyPr/>
          <a:lstStyle/>
          <a:p>
            <a:r>
              <a:rPr lang="en-US" dirty="0"/>
              <a:t>9. RISK &amp; ISSUES</a:t>
            </a:r>
          </a:p>
        </p:txBody>
      </p:sp>
    </p:spTree>
    <p:extLst>
      <p:ext uri="{BB962C8B-B14F-4D97-AF65-F5344CB8AC3E}">
        <p14:creationId xmlns:p14="http://schemas.microsoft.com/office/powerpoint/2010/main" val="35020334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580F594A-88ED-4897-A4A1-CFF189DD8F3F}"/>
              </a:ext>
            </a:extLst>
          </p:cNvPr>
          <p:cNvSpPr txBox="1">
            <a:spLocks/>
          </p:cNvSpPr>
          <p:nvPr/>
        </p:nvSpPr>
        <p:spPr>
          <a:xfrm>
            <a:off x="196175" y="0"/>
            <a:ext cx="4940029" cy="74651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b="0" u="sng" kern="1200" dirty="0">
                <a:latin typeface="Rockwell" panose="02060603020205020403" pitchFamily="18" charset="0"/>
                <a:ea typeface="Roboto" panose="02000000000000000000" pitchFamily="2" charset="0"/>
                <a:cs typeface="Raavi" panose="020B0502040204020203" pitchFamily="34" charset="0"/>
              </a:rPr>
              <a:t>Project Core Information</a:t>
            </a:r>
          </a:p>
        </p:txBody>
      </p:sp>
      <p:pic>
        <p:nvPicPr>
          <p:cNvPr id="6" name="Picture 5" descr="A screenshot of a computer&#10;&#10;Description automatically generated">
            <a:extLst>
              <a:ext uri="{FF2B5EF4-FFF2-40B4-BE49-F238E27FC236}">
                <a16:creationId xmlns:a16="http://schemas.microsoft.com/office/drawing/2014/main" id="{1C5F4627-25DE-4A47-A9D5-C6A2BF747DF6}"/>
              </a:ext>
            </a:extLst>
          </p:cNvPr>
          <p:cNvPicPr>
            <a:picLocks noChangeAspect="1"/>
          </p:cNvPicPr>
          <p:nvPr/>
        </p:nvPicPr>
        <p:blipFill>
          <a:blip r:embed="rId2"/>
          <a:stretch>
            <a:fillRect/>
          </a:stretch>
        </p:blipFill>
        <p:spPr>
          <a:xfrm>
            <a:off x="580059" y="788032"/>
            <a:ext cx="9919126" cy="5281936"/>
          </a:xfrm>
          <a:prstGeom prst="rect">
            <a:avLst/>
          </a:prstGeom>
          <a:noFill/>
          <a:ln>
            <a:solidFill>
              <a:schemeClr val="accent1"/>
            </a:solidFill>
          </a:ln>
        </p:spPr>
      </p:pic>
      <p:sp>
        <p:nvSpPr>
          <p:cNvPr id="9" name="Text Placeholder 3">
            <a:extLst>
              <a:ext uri="{FF2B5EF4-FFF2-40B4-BE49-F238E27FC236}">
                <a16:creationId xmlns:a16="http://schemas.microsoft.com/office/drawing/2014/main" id="{3CB0E0EF-225E-4C81-9EA4-35514D24B4A3}"/>
              </a:ext>
            </a:extLst>
          </p:cNvPr>
          <p:cNvSpPr txBox="1">
            <a:spLocks/>
          </p:cNvSpPr>
          <p:nvPr/>
        </p:nvSpPr>
        <p:spPr>
          <a:xfrm>
            <a:off x="358806" y="829547"/>
            <a:ext cx="4514946" cy="4608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58385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CB06F5C8-5C65-42B6-BB94-701839A618BA}"/>
              </a:ext>
            </a:extLst>
          </p:cNvPr>
          <p:cNvSpPr txBox="1">
            <a:spLocks/>
          </p:cNvSpPr>
          <p:nvPr/>
        </p:nvSpPr>
        <p:spPr>
          <a:xfrm>
            <a:off x="191414" y="0"/>
            <a:ext cx="8199551" cy="74651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u="sng" dirty="0">
                <a:latin typeface="Rockwell" panose="02060603020205020403" pitchFamily="18" charset="0"/>
                <a:cs typeface="Raavi" panose="020B0502040204020203" pitchFamily="34" charset="0"/>
              </a:rPr>
              <a:t>Risk &amp; Issues</a:t>
            </a:r>
            <a:endParaRPr lang="en-US" b="0" u="sng" kern="1200" dirty="0">
              <a:latin typeface="Rockwell" panose="02060603020205020403" pitchFamily="18" charset="0"/>
              <a:ea typeface="Roboto" panose="02000000000000000000" pitchFamily="2" charset="0"/>
              <a:cs typeface="Raavi" panose="020B0502040204020203" pitchFamily="34" charset="0"/>
            </a:endParaRPr>
          </a:p>
        </p:txBody>
      </p:sp>
      <p:sp>
        <p:nvSpPr>
          <p:cNvPr id="2" name="TextBox 1">
            <a:extLst>
              <a:ext uri="{FF2B5EF4-FFF2-40B4-BE49-F238E27FC236}">
                <a16:creationId xmlns:a16="http://schemas.microsoft.com/office/drawing/2014/main" id="{521A13F3-439C-41BA-A731-BE5B31934F2B}"/>
              </a:ext>
            </a:extLst>
          </p:cNvPr>
          <p:cNvSpPr txBox="1"/>
          <p:nvPr/>
        </p:nvSpPr>
        <p:spPr>
          <a:xfrm>
            <a:off x="191414" y="746517"/>
            <a:ext cx="3865161" cy="2477922"/>
          </a:xfrm>
          <a:prstGeom prst="rect">
            <a:avLst/>
          </a:prstGeom>
          <a:noFill/>
        </p:spPr>
        <p:txBody>
          <a:bodyPr wrap="none" rtlCol="0">
            <a:spAutoFit/>
          </a:bodyPr>
          <a:lstStyle/>
          <a:p>
            <a:pPr marL="285750" indent="-285750">
              <a:lnSpc>
                <a:spcPct val="200000"/>
              </a:lnSpc>
              <a:buFont typeface="Wingdings" panose="05000000000000000000" pitchFamily="2" charset="2"/>
              <a:buChar char="v"/>
            </a:pPr>
            <a:r>
              <a:rPr lang="en-US" sz="1600" dirty="0"/>
              <a:t>Unavailability of Source Metadata</a:t>
            </a:r>
          </a:p>
          <a:p>
            <a:pPr marL="285750" indent="-285750">
              <a:lnSpc>
                <a:spcPct val="200000"/>
              </a:lnSpc>
              <a:buFont typeface="Wingdings" panose="05000000000000000000" pitchFamily="2" charset="2"/>
              <a:buChar char="v"/>
            </a:pPr>
            <a:r>
              <a:rPr lang="en-US" sz="1600" dirty="0"/>
              <a:t>Resource Provisioning with Access</a:t>
            </a:r>
          </a:p>
          <a:p>
            <a:pPr marL="285750" indent="-285750">
              <a:lnSpc>
                <a:spcPct val="200000"/>
              </a:lnSpc>
              <a:buFont typeface="Wingdings" panose="05000000000000000000" pitchFamily="2" charset="2"/>
              <a:buChar char="v"/>
            </a:pPr>
            <a:r>
              <a:rPr lang="en-US" sz="1600" dirty="0"/>
              <a:t>Risk with Improper Data Cleaning</a:t>
            </a:r>
          </a:p>
          <a:p>
            <a:pPr marL="285750" indent="-285750">
              <a:lnSpc>
                <a:spcPct val="200000"/>
              </a:lnSpc>
              <a:buFont typeface="Wingdings" panose="05000000000000000000" pitchFamily="2" charset="2"/>
              <a:buChar char="v"/>
            </a:pPr>
            <a:r>
              <a:rPr lang="en-US" sz="1600" dirty="0"/>
              <a:t>Lack of Team Collaboration</a:t>
            </a:r>
          </a:p>
          <a:p>
            <a:pPr marL="285750" indent="-285750">
              <a:lnSpc>
                <a:spcPct val="200000"/>
              </a:lnSpc>
              <a:buFont typeface="Wingdings" panose="05000000000000000000" pitchFamily="2" charset="2"/>
              <a:buChar char="v"/>
            </a:pPr>
            <a:r>
              <a:rPr lang="en-US" sz="1600" dirty="0"/>
              <a:t>Python to Neo4j Integration Challenge</a:t>
            </a:r>
          </a:p>
        </p:txBody>
      </p:sp>
      <p:pic>
        <p:nvPicPr>
          <p:cNvPr id="5" name="Picture 4">
            <a:extLst>
              <a:ext uri="{FF2B5EF4-FFF2-40B4-BE49-F238E27FC236}">
                <a16:creationId xmlns:a16="http://schemas.microsoft.com/office/drawing/2014/main" id="{5B825C8C-609F-4613-BA9F-3A927F0C639F}"/>
              </a:ext>
            </a:extLst>
          </p:cNvPr>
          <p:cNvPicPr>
            <a:picLocks noChangeAspect="1"/>
          </p:cNvPicPr>
          <p:nvPr/>
        </p:nvPicPr>
        <p:blipFill>
          <a:blip r:embed="rId2"/>
          <a:stretch>
            <a:fillRect/>
          </a:stretch>
        </p:blipFill>
        <p:spPr>
          <a:xfrm>
            <a:off x="364955" y="3429000"/>
            <a:ext cx="3178295" cy="2261681"/>
          </a:xfrm>
          <a:prstGeom prst="rect">
            <a:avLst/>
          </a:prstGeom>
          <a:solidFill>
            <a:schemeClr val="bg1"/>
          </a:solidFill>
          <a:ln>
            <a:solidFill>
              <a:srgbClr val="0070C0"/>
            </a:solidFill>
          </a:ln>
        </p:spPr>
      </p:pic>
      <p:pic>
        <p:nvPicPr>
          <p:cNvPr id="13" name="Picture 12">
            <a:extLst>
              <a:ext uri="{FF2B5EF4-FFF2-40B4-BE49-F238E27FC236}">
                <a16:creationId xmlns:a16="http://schemas.microsoft.com/office/drawing/2014/main" id="{3F61531B-F77A-4905-8C52-4E78567B8952}"/>
              </a:ext>
            </a:extLst>
          </p:cNvPr>
          <p:cNvPicPr>
            <a:picLocks noChangeAspect="1"/>
          </p:cNvPicPr>
          <p:nvPr/>
        </p:nvPicPr>
        <p:blipFill>
          <a:blip r:embed="rId3"/>
          <a:stretch>
            <a:fillRect/>
          </a:stretch>
        </p:blipFill>
        <p:spPr>
          <a:xfrm>
            <a:off x="962535" y="3970956"/>
            <a:ext cx="3184671" cy="2261680"/>
          </a:xfrm>
          <a:prstGeom prst="rect">
            <a:avLst/>
          </a:prstGeom>
          <a:solidFill>
            <a:schemeClr val="bg1"/>
          </a:solidFill>
          <a:ln>
            <a:solidFill>
              <a:srgbClr val="0070C0"/>
            </a:solidFill>
          </a:ln>
        </p:spPr>
      </p:pic>
      <p:pic>
        <p:nvPicPr>
          <p:cNvPr id="4" name="Picture 3">
            <a:extLst>
              <a:ext uri="{FF2B5EF4-FFF2-40B4-BE49-F238E27FC236}">
                <a16:creationId xmlns:a16="http://schemas.microsoft.com/office/drawing/2014/main" id="{E7497394-CD20-42C0-B258-5D381A7EB54B}"/>
              </a:ext>
            </a:extLst>
          </p:cNvPr>
          <p:cNvPicPr>
            <a:picLocks noChangeAspect="1"/>
          </p:cNvPicPr>
          <p:nvPr/>
        </p:nvPicPr>
        <p:blipFill>
          <a:blip r:embed="rId4"/>
          <a:stretch>
            <a:fillRect/>
          </a:stretch>
        </p:blipFill>
        <p:spPr>
          <a:xfrm>
            <a:off x="4519387" y="373258"/>
            <a:ext cx="3408765" cy="3471657"/>
          </a:xfrm>
          <a:prstGeom prst="rect">
            <a:avLst/>
          </a:prstGeom>
          <a:solidFill>
            <a:schemeClr val="bg1"/>
          </a:solidFill>
          <a:ln>
            <a:solidFill>
              <a:srgbClr val="0070C0"/>
            </a:solidFill>
          </a:ln>
        </p:spPr>
      </p:pic>
      <p:pic>
        <p:nvPicPr>
          <p:cNvPr id="14" name="Picture 13">
            <a:extLst>
              <a:ext uri="{FF2B5EF4-FFF2-40B4-BE49-F238E27FC236}">
                <a16:creationId xmlns:a16="http://schemas.microsoft.com/office/drawing/2014/main" id="{1A7625CB-72E9-4E68-8A4D-832E7F2EBA6A}"/>
              </a:ext>
            </a:extLst>
          </p:cNvPr>
          <p:cNvPicPr>
            <a:picLocks noChangeAspect="1"/>
          </p:cNvPicPr>
          <p:nvPr/>
        </p:nvPicPr>
        <p:blipFill>
          <a:blip r:embed="rId5"/>
          <a:stretch>
            <a:fillRect/>
          </a:stretch>
        </p:blipFill>
        <p:spPr>
          <a:xfrm>
            <a:off x="5366734" y="852238"/>
            <a:ext cx="4515063" cy="3991738"/>
          </a:xfrm>
          <a:prstGeom prst="rect">
            <a:avLst/>
          </a:prstGeom>
          <a:solidFill>
            <a:schemeClr val="bg1"/>
          </a:solidFill>
          <a:ln>
            <a:solidFill>
              <a:srgbClr val="0070C0"/>
            </a:solidFill>
          </a:ln>
        </p:spPr>
      </p:pic>
      <p:pic>
        <p:nvPicPr>
          <p:cNvPr id="17" name="Picture 16">
            <a:extLst>
              <a:ext uri="{FF2B5EF4-FFF2-40B4-BE49-F238E27FC236}">
                <a16:creationId xmlns:a16="http://schemas.microsoft.com/office/drawing/2014/main" id="{9680BE6D-BAC0-4422-829B-8C352E20E65A}"/>
              </a:ext>
            </a:extLst>
          </p:cNvPr>
          <p:cNvPicPr>
            <a:picLocks noChangeAspect="1"/>
          </p:cNvPicPr>
          <p:nvPr/>
        </p:nvPicPr>
        <p:blipFill>
          <a:blip r:embed="rId6"/>
          <a:stretch>
            <a:fillRect/>
          </a:stretch>
        </p:blipFill>
        <p:spPr>
          <a:xfrm>
            <a:off x="6223769" y="1478604"/>
            <a:ext cx="4249580" cy="4432526"/>
          </a:xfrm>
          <a:prstGeom prst="rect">
            <a:avLst/>
          </a:prstGeom>
          <a:solidFill>
            <a:schemeClr val="bg1"/>
          </a:solidFill>
          <a:ln>
            <a:solidFill>
              <a:srgbClr val="0070C0"/>
            </a:solidFill>
          </a:ln>
        </p:spPr>
      </p:pic>
      <p:pic>
        <p:nvPicPr>
          <p:cNvPr id="19" name="Picture 18">
            <a:extLst>
              <a:ext uri="{FF2B5EF4-FFF2-40B4-BE49-F238E27FC236}">
                <a16:creationId xmlns:a16="http://schemas.microsoft.com/office/drawing/2014/main" id="{B3FE8D0D-A1B8-435B-808C-C8FEBB0BCE97}"/>
              </a:ext>
            </a:extLst>
          </p:cNvPr>
          <p:cNvPicPr>
            <a:picLocks noChangeAspect="1"/>
          </p:cNvPicPr>
          <p:nvPr/>
        </p:nvPicPr>
        <p:blipFill>
          <a:blip r:embed="rId7"/>
          <a:stretch>
            <a:fillRect/>
          </a:stretch>
        </p:blipFill>
        <p:spPr>
          <a:xfrm>
            <a:off x="7353701" y="2228988"/>
            <a:ext cx="4056844" cy="4126532"/>
          </a:xfrm>
          <a:prstGeom prst="rect">
            <a:avLst/>
          </a:prstGeom>
          <a:solidFill>
            <a:schemeClr val="bg1"/>
          </a:solidFill>
          <a:ln>
            <a:solidFill>
              <a:srgbClr val="0070C0"/>
            </a:solidFill>
          </a:ln>
        </p:spPr>
      </p:pic>
    </p:spTree>
    <p:extLst>
      <p:ext uri="{BB962C8B-B14F-4D97-AF65-F5344CB8AC3E}">
        <p14:creationId xmlns:p14="http://schemas.microsoft.com/office/powerpoint/2010/main" val="27052038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87678C5-C44B-43F3-B5F8-02A4EDCA26F8}"/>
              </a:ext>
            </a:extLst>
          </p:cNvPr>
          <p:cNvSpPr>
            <a:spLocks noGrp="1"/>
          </p:cNvSpPr>
          <p:nvPr>
            <p:ph type="title"/>
          </p:nvPr>
        </p:nvSpPr>
        <p:spPr>
          <a:xfrm>
            <a:off x="838200" y="2273460"/>
            <a:ext cx="10515600" cy="1661993"/>
          </a:xfrm>
        </p:spPr>
        <p:txBody>
          <a:bodyPr/>
          <a:lstStyle/>
          <a:p>
            <a:r>
              <a:rPr lang="en-US" dirty="0"/>
              <a:t>10. Data Challenges</a:t>
            </a:r>
            <a:br>
              <a:rPr lang="en-US" dirty="0"/>
            </a:br>
            <a:r>
              <a:rPr lang="en-US" dirty="0"/>
              <a:t>&amp;</a:t>
            </a:r>
            <a:br>
              <a:rPr lang="en-US" dirty="0"/>
            </a:br>
            <a:r>
              <a:rPr lang="en-US" dirty="0"/>
              <a:t>Resolution</a:t>
            </a:r>
          </a:p>
        </p:txBody>
      </p:sp>
    </p:spTree>
    <p:extLst>
      <p:ext uri="{BB962C8B-B14F-4D97-AF65-F5344CB8AC3E}">
        <p14:creationId xmlns:p14="http://schemas.microsoft.com/office/powerpoint/2010/main" val="38710426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CB06F5C8-5C65-42B6-BB94-701839A618BA}"/>
              </a:ext>
            </a:extLst>
          </p:cNvPr>
          <p:cNvSpPr txBox="1">
            <a:spLocks/>
          </p:cNvSpPr>
          <p:nvPr/>
        </p:nvSpPr>
        <p:spPr>
          <a:xfrm>
            <a:off x="191414" y="0"/>
            <a:ext cx="8199551" cy="74651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u="sng" dirty="0">
                <a:latin typeface="Rockwell" panose="02060603020205020403" pitchFamily="18" charset="0"/>
                <a:cs typeface="Raavi" panose="020B0502040204020203" pitchFamily="34" charset="0"/>
              </a:rPr>
              <a:t>Data Challenges &amp; Resolution</a:t>
            </a:r>
            <a:endParaRPr lang="en-US" b="0" u="sng" kern="1200" dirty="0">
              <a:latin typeface="Rockwell" panose="02060603020205020403" pitchFamily="18" charset="0"/>
              <a:ea typeface="Roboto" panose="02000000000000000000" pitchFamily="2" charset="0"/>
              <a:cs typeface="Raavi" panose="020B0502040204020203" pitchFamily="34" charset="0"/>
            </a:endParaRPr>
          </a:p>
        </p:txBody>
      </p:sp>
      <p:sp>
        <p:nvSpPr>
          <p:cNvPr id="2" name="TextBox 1">
            <a:extLst>
              <a:ext uri="{FF2B5EF4-FFF2-40B4-BE49-F238E27FC236}">
                <a16:creationId xmlns:a16="http://schemas.microsoft.com/office/drawing/2014/main" id="{521A13F3-439C-41BA-A731-BE5B31934F2B}"/>
              </a:ext>
            </a:extLst>
          </p:cNvPr>
          <p:cNvSpPr txBox="1"/>
          <p:nvPr/>
        </p:nvSpPr>
        <p:spPr>
          <a:xfrm>
            <a:off x="191414" y="746517"/>
            <a:ext cx="3726020" cy="1493037"/>
          </a:xfrm>
          <a:prstGeom prst="rect">
            <a:avLst/>
          </a:prstGeom>
          <a:noFill/>
        </p:spPr>
        <p:txBody>
          <a:bodyPr wrap="none" rtlCol="0">
            <a:spAutoFit/>
          </a:bodyPr>
          <a:lstStyle/>
          <a:p>
            <a:pPr marL="285750" indent="-285750">
              <a:lnSpc>
                <a:spcPct val="200000"/>
              </a:lnSpc>
              <a:buFont typeface="Wingdings" panose="05000000000000000000" pitchFamily="2" charset="2"/>
              <a:buChar char="v"/>
            </a:pPr>
            <a:r>
              <a:rPr lang="en-US" sz="1600" dirty="0"/>
              <a:t>High Volume of raw data</a:t>
            </a:r>
          </a:p>
          <a:p>
            <a:pPr marL="285750" indent="-285750">
              <a:lnSpc>
                <a:spcPct val="200000"/>
              </a:lnSpc>
              <a:buFont typeface="Wingdings" panose="05000000000000000000" pitchFamily="2" charset="2"/>
              <a:buChar char="v"/>
            </a:pPr>
            <a:r>
              <a:rPr lang="en-US" sz="1600" dirty="0"/>
              <a:t>Unavailability of metadata information</a:t>
            </a:r>
          </a:p>
          <a:p>
            <a:pPr marL="285750" indent="-285750">
              <a:lnSpc>
                <a:spcPct val="200000"/>
              </a:lnSpc>
              <a:buFont typeface="Wingdings" panose="05000000000000000000" pitchFamily="2" charset="2"/>
              <a:buChar char="v"/>
            </a:pPr>
            <a:r>
              <a:rPr lang="en-US" sz="1600" dirty="0"/>
              <a:t>Inconsistent dataset</a:t>
            </a:r>
          </a:p>
        </p:txBody>
      </p:sp>
      <p:pic>
        <p:nvPicPr>
          <p:cNvPr id="11" name="Picture 10">
            <a:extLst>
              <a:ext uri="{FF2B5EF4-FFF2-40B4-BE49-F238E27FC236}">
                <a16:creationId xmlns:a16="http://schemas.microsoft.com/office/drawing/2014/main" id="{FE2C47D2-51D0-4518-A90E-A6B62A1FF50B}"/>
              </a:ext>
            </a:extLst>
          </p:cNvPr>
          <p:cNvPicPr>
            <a:picLocks noChangeAspect="1"/>
          </p:cNvPicPr>
          <p:nvPr/>
        </p:nvPicPr>
        <p:blipFill>
          <a:blip r:embed="rId2"/>
          <a:stretch>
            <a:fillRect/>
          </a:stretch>
        </p:blipFill>
        <p:spPr>
          <a:xfrm>
            <a:off x="4105076" y="861196"/>
            <a:ext cx="4285889" cy="4462519"/>
          </a:xfrm>
          <a:prstGeom prst="rect">
            <a:avLst/>
          </a:prstGeom>
          <a:solidFill>
            <a:schemeClr val="bg1"/>
          </a:solidFill>
          <a:ln>
            <a:solidFill>
              <a:srgbClr val="0070C0"/>
            </a:solidFill>
          </a:ln>
        </p:spPr>
      </p:pic>
      <p:pic>
        <p:nvPicPr>
          <p:cNvPr id="8" name="Picture 7">
            <a:extLst>
              <a:ext uri="{FF2B5EF4-FFF2-40B4-BE49-F238E27FC236}">
                <a16:creationId xmlns:a16="http://schemas.microsoft.com/office/drawing/2014/main" id="{D5FE09BC-C912-4D04-959B-FF61484D0882}"/>
              </a:ext>
            </a:extLst>
          </p:cNvPr>
          <p:cNvPicPr>
            <a:picLocks noChangeAspect="1"/>
          </p:cNvPicPr>
          <p:nvPr/>
        </p:nvPicPr>
        <p:blipFill>
          <a:blip r:embed="rId3"/>
          <a:stretch>
            <a:fillRect/>
          </a:stretch>
        </p:blipFill>
        <p:spPr>
          <a:xfrm>
            <a:off x="5887148" y="1298260"/>
            <a:ext cx="4194998" cy="4485381"/>
          </a:xfrm>
          <a:prstGeom prst="rect">
            <a:avLst/>
          </a:prstGeom>
          <a:solidFill>
            <a:schemeClr val="bg1"/>
          </a:solidFill>
          <a:ln>
            <a:solidFill>
              <a:srgbClr val="0070C0"/>
            </a:solidFill>
          </a:ln>
        </p:spPr>
      </p:pic>
      <p:pic>
        <p:nvPicPr>
          <p:cNvPr id="4" name="Picture 3">
            <a:extLst>
              <a:ext uri="{FF2B5EF4-FFF2-40B4-BE49-F238E27FC236}">
                <a16:creationId xmlns:a16="http://schemas.microsoft.com/office/drawing/2014/main" id="{9C21BC7F-D6E5-48F7-BC0A-7DA9E8A3ABBD}"/>
              </a:ext>
            </a:extLst>
          </p:cNvPr>
          <p:cNvPicPr>
            <a:picLocks noChangeAspect="1"/>
          </p:cNvPicPr>
          <p:nvPr/>
        </p:nvPicPr>
        <p:blipFill>
          <a:blip r:embed="rId4"/>
          <a:stretch>
            <a:fillRect/>
          </a:stretch>
        </p:blipFill>
        <p:spPr>
          <a:xfrm>
            <a:off x="7590201" y="1947396"/>
            <a:ext cx="4069324" cy="4139055"/>
          </a:xfrm>
          <a:prstGeom prst="rect">
            <a:avLst/>
          </a:prstGeom>
          <a:solidFill>
            <a:schemeClr val="bg1"/>
          </a:solidFill>
          <a:ln>
            <a:solidFill>
              <a:srgbClr val="0070C0"/>
            </a:solidFill>
          </a:ln>
        </p:spPr>
      </p:pic>
    </p:spTree>
    <p:extLst>
      <p:ext uri="{BB962C8B-B14F-4D97-AF65-F5344CB8AC3E}">
        <p14:creationId xmlns:p14="http://schemas.microsoft.com/office/powerpoint/2010/main" val="80254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33D0F0-1DA7-4A06-8C2F-FC6BFC414735}"/>
              </a:ext>
            </a:extLst>
          </p:cNvPr>
          <p:cNvSpPr>
            <a:spLocks noGrp="1"/>
          </p:cNvSpPr>
          <p:nvPr>
            <p:ph type="title"/>
          </p:nvPr>
        </p:nvSpPr>
        <p:spPr>
          <a:xfrm>
            <a:off x="838200" y="3152001"/>
            <a:ext cx="10515600" cy="569387"/>
          </a:xfrm>
        </p:spPr>
        <p:txBody>
          <a:bodyPr/>
          <a:lstStyle/>
          <a:p>
            <a:r>
              <a:rPr lang="en-US" cap="none" dirty="0">
                <a:solidFill>
                  <a:schemeClr val="accent1">
                    <a:lumMod val="75000"/>
                  </a:schemeClr>
                </a:solidFill>
                <a:latin typeface="Lucida Handwriting" panose="03010101010101010101" pitchFamily="66" charset="0"/>
                <a:cs typeface="Times New Roman" panose="02020603050405020304" pitchFamily="18" charset="0"/>
              </a:rPr>
              <a:t>Thank You!</a:t>
            </a:r>
          </a:p>
        </p:txBody>
      </p:sp>
    </p:spTree>
    <p:extLst>
      <p:ext uri="{BB962C8B-B14F-4D97-AF65-F5344CB8AC3E}">
        <p14:creationId xmlns:p14="http://schemas.microsoft.com/office/powerpoint/2010/main" val="1419012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3CB0E0EF-225E-4C81-9EA4-35514D24B4A3}"/>
              </a:ext>
            </a:extLst>
          </p:cNvPr>
          <p:cNvSpPr txBox="1">
            <a:spLocks/>
          </p:cNvSpPr>
          <p:nvPr/>
        </p:nvSpPr>
        <p:spPr>
          <a:xfrm>
            <a:off x="358806" y="829547"/>
            <a:ext cx="4514946" cy="4608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1" name="Text Placeholder 3">
            <a:extLst>
              <a:ext uri="{FF2B5EF4-FFF2-40B4-BE49-F238E27FC236}">
                <a16:creationId xmlns:a16="http://schemas.microsoft.com/office/drawing/2014/main" id="{4022B432-326E-4B7E-BACA-36DB657D3A73}"/>
              </a:ext>
            </a:extLst>
          </p:cNvPr>
          <p:cNvSpPr txBox="1">
            <a:spLocks/>
          </p:cNvSpPr>
          <p:nvPr/>
        </p:nvSpPr>
        <p:spPr>
          <a:xfrm>
            <a:off x="69716" y="0"/>
            <a:ext cx="6693034" cy="74651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b="0" u="sng" kern="1200" dirty="0">
                <a:latin typeface="Rockwell" panose="02060603020205020403" pitchFamily="18" charset="0"/>
                <a:ea typeface="Roboto" panose="02000000000000000000" pitchFamily="2" charset="0"/>
                <a:cs typeface="Raavi" panose="020B0502040204020203" pitchFamily="34" charset="0"/>
              </a:rPr>
              <a:t>Project Planning (Impact &amp; Mandate)</a:t>
            </a:r>
          </a:p>
        </p:txBody>
      </p:sp>
      <p:pic>
        <p:nvPicPr>
          <p:cNvPr id="3" name="Picture 2">
            <a:extLst>
              <a:ext uri="{FF2B5EF4-FFF2-40B4-BE49-F238E27FC236}">
                <a16:creationId xmlns:a16="http://schemas.microsoft.com/office/drawing/2014/main" id="{3D6A670E-2A4B-431E-8B3C-1753EC38A355}"/>
              </a:ext>
            </a:extLst>
          </p:cNvPr>
          <p:cNvPicPr>
            <a:picLocks noChangeAspect="1"/>
          </p:cNvPicPr>
          <p:nvPr/>
        </p:nvPicPr>
        <p:blipFill>
          <a:blip r:embed="rId2"/>
          <a:stretch>
            <a:fillRect/>
          </a:stretch>
        </p:blipFill>
        <p:spPr>
          <a:xfrm>
            <a:off x="458733" y="746517"/>
            <a:ext cx="10381528" cy="5548425"/>
          </a:xfrm>
          <a:prstGeom prst="rect">
            <a:avLst/>
          </a:prstGeom>
          <a:noFill/>
          <a:ln>
            <a:solidFill>
              <a:schemeClr val="accent1"/>
            </a:solidFill>
          </a:ln>
        </p:spPr>
      </p:pic>
    </p:spTree>
    <p:extLst>
      <p:ext uri="{BB962C8B-B14F-4D97-AF65-F5344CB8AC3E}">
        <p14:creationId xmlns:p14="http://schemas.microsoft.com/office/powerpoint/2010/main" val="6678201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3CB0E0EF-225E-4C81-9EA4-35514D24B4A3}"/>
              </a:ext>
            </a:extLst>
          </p:cNvPr>
          <p:cNvSpPr txBox="1">
            <a:spLocks/>
          </p:cNvSpPr>
          <p:nvPr/>
        </p:nvSpPr>
        <p:spPr>
          <a:xfrm>
            <a:off x="358806" y="829547"/>
            <a:ext cx="4514946" cy="4608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6" name="Text Placeholder 3">
            <a:extLst>
              <a:ext uri="{FF2B5EF4-FFF2-40B4-BE49-F238E27FC236}">
                <a16:creationId xmlns:a16="http://schemas.microsoft.com/office/drawing/2014/main" id="{CB06F5C8-5C65-42B6-BB94-701839A618BA}"/>
              </a:ext>
            </a:extLst>
          </p:cNvPr>
          <p:cNvSpPr txBox="1">
            <a:spLocks/>
          </p:cNvSpPr>
          <p:nvPr/>
        </p:nvSpPr>
        <p:spPr>
          <a:xfrm>
            <a:off x="69716" y="0"/>
            <a:ext cx="4940029" cy="74651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b="0" u="sng" kern="1200" dirty="0">
                <a:latin typeface="Rockwell" panose="02060603020205020403" pitchFamily="18" charset="0"/>
                <a:ea typeface="Roboto" panose="02000000000000000000" pitchFamily="2" charset="0"/>
                <a:cs typeface="Raavi" panose="020B0502040204020203" pitchFamily="34" charset="0"/>
              </a:rPr>
              <a:t>Project Resource Allocation</a:t>
            </a:r>
          </a:p>
        </p:txBody>
      </p:sp>
      <p:pic>
        <p:nvPicPr>
          <p:cNvPr id="4" name="Picture 3">
            <a:extLst>
              <a:ext uri="{FF2B5EF4-FFF2-40B4-BE49-F238E27FC236}">
                <a16:creationId xmlns:a16="http://schemas.microsoft.com/office/drawing/2014/main" id="{B5A27231-4FFB-42D2-8394-B1EDA523B812}"/>
              </a:ext>
            </a:extLst>
          </p:cNvPr>
          <p:cNvPicPr>
            <a:picLocks noChangeAspect="1"/>
          </p:cNvPicPr>
          <p:nvPr/>
        </p:nvPicPr>
        <p:blipFill>
          <a:blip r:embed="rId3"/>
          <a:stretch>
            <a:fillRect/>
          </a:stretch>
        </p:blipFill>
        <p:spPr>
          <a:xfrm>
            <a:off x="358806" y="803667"/>
            <a:ext cx="11407981" cy="5159187"/>
          </a:xfrm>
          <a:prstGeom prst="rect">
            <a:avLst/>
          </a:prstGeom>
          <a:noFill/>
          <a:ln>
            <a:solidFill>
              <a:schemeClr val="accent1"/>
            </a:solidFill>
          </a:ln>
        </p:spPr>
      </p:pic>
    </p:spTree>
    <p:extLst>
      <p:ext uri="{BB962C8B-B14F-4D97-AF65-F5344CB8AC3E}">
        <p14:creationId xmlns:p14="http://schemas.microsoft.com/office/powerpoint/2010/main" val="4011671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3CB0E0EF-225E-4C81-9EA4-35514D24B4A3}"/>
              </a:ext>
            </a:extLst>
          </p:cNvPr>
          <p:cNvSpPr txBox="1">
            <a:spLocks/>
          </p:cNvSpPr>
          <p:nvPr/>
        </p:nvSpPr>
        <p:spPr>
          <a:xfrm>
            <a:off x="358806" y="829547"/>
            <a:ext cx="4514946" cy="4608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6" name="Text Placeholder 3">
            <a:extLst>
              <a:ext uri="{FF2B5EF4-FFF2-40B4-BE49-F238E27FC236}">
                <a16:creationId xmlns:a16="http://schemas.microsoft.com/office/drawing/2014/main" id="{CB06F5C8-5C65-42B6-BB94-701839A618BA}"/>
              </a:ext>
            </a:extLst>
          </p:cNvPr>
          <p:cNvSpPr txBox="1">
            <a:spLocks/>
          </p:cNvSpPr>
          <p:nvPr/>
        </p:nvSpPr>
        <p:spPr>
          <a:xfrm>
            <a:off x="69716" y="0"/>
            <a:ext cx="4940029" cy="74651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b="0" u="sng" kern="1200" dirty="0">
                <a:latin typeface="Rockwell" panose="02060603020205020403" pitchFamily="18" charset="0"/>
                <a:ea typeface="Roboto" panose="02000000000000000000" pitchFamily="2" charset="0"/>
                <a:cs typeface="Raavi" panose="020B0502040204020203" pitchFamily="34" charset="0"/>
              </a:rPr>
              <a:t>Project Plan</a:t>
            </a:r>
          </a:p>
        </p:txBody>
      </p:sp>
      <p:pic>
        <p:nvPicPr>
          <p:cNvPr id="10" name="Picture 9">
            <a:extLst>
              <a:ext uri="{FF2B5EF4-FFF2-40B4-BE49-F238E27FC236}">
                <a16:creationId xmlns:a16="http://schemas.microsoft.com/office/drawing/2014/main" id="{8B6C182B-DFAB-4FEA-9E04-2766A6014404}"/>
              </a:ext>
            </a:extLst>
          </p:cNvPr>
          <p:cNvPicPr>
            <a:picLocks noChangeAspect="1"/>
          </p:cNvPicPr>
          <p:nvPr/>
        </p:nvPicPr>
        <p:blipFill>
          <a:blip r:embed="rId3"/>
          <a:stretch>
            <a:fillRect/>
          </a:stretch>
        </p:blipFill>
        <p:spPr>
          <a:xfrm>
            <a:off x="169755" y="708459"/>
            <a:ext cx="10987871" cy="5583873"/>
          </a:xfrm>
          <a:prstGeom prst="rect">
            <a:avLst/>
          </a:prstGeom>
          <a:noFill/>
          <a:ln>
            <a:solidFill>
              <a:schemeClr val="accent1"/>
            </a:solidFill>
          </a:ln>
        </p:spPr>
      </p:pic>
    </p:spTree>
    <p:extLst>
      <p:ext uri="{BB962C8B-B14F-4D97-AF65-F5344CB8AC3E}">
        <p14:creationId xmlns:p14="http://schemas.microsoft.com/office/powerpoint/2010/main" val="1017878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3CB0E0EF-225E-4C81-9EA4-35514D24B4A3}"/>
              </a:ext>
            </a:extLst>
          </p:cNvPr>
          <p:cNvSpPr txBox="1">
            <a:spLocks/>
          </p:cNvSpPr>
          <p:nvPr/>
        </p:nvSpPr>
        <p:spPr>
          <a:xfrm>
            <a:off x="358806" y="829547"/>
            <a:ext cx="4514946" cy="4608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6" name="Text Placeholder 3">
            <a:extLst>
              <a:ext uri="{FF2B5EF4-FFF2-40B4-BE49-F238E27FC236}">
                <a16:creationId xmlns:a16="http://schemas.microsoft.com/office/drawing/2014/main" id="{CB06F5C8-5C65-42B6-BB94-701839A618BA}"/>
              </a:ext>
            </a:extLst>
          </p:cNvPr>
          <p:cNvSpPr txBox="1">
            <a:spLocks/>
          </p:cNvSpPr>
          <p:nvPr/>
        </p:nvSpPr>
        <p:spPr>
          <a:xfrm>
            <a:off x="69716" y="0"/>
            <a:ext cx="6554820" cy="74651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b="0" u="sng" kern="1200" dirty="0">
                <a:latin typeface="Rockwell" panose="02060603020205020403" pitchFamily="18" charset="0"/>
                <a:ea typeface="Roboto" panose="02000000000000000000" pitchFamily="2" charset="0"/>
                <a:cs typeface="Raavi" panose="020B0502040204020203" pitchFamily="34" charset="0"/>
              </a:rPr>
              <a:t>Project Plan (Gantt &amp; Burndown Chart)</a:t>
            </a:r>
          </a:p>
        </p:txBody>
      </p:sp>
      <p:pic>
        <p:nvPicPr>
          <p:cNvPr id="3" name="Picture 2">
            <a:extLst>
              <a:ext uri="{FF2B5EF4-FFF2-40B4-BE49-F238E27FC236}">
                <a16:creationId xmlns:a16="http://schemas.microsoft.com/office/drawing/2014/main" id="{EFB7588F-DFA4-4CB0-A339-BFD60F999FA5}"/>
              </a:ext>
            </a:extLst>
          </p:cNvPr>
          <p:cNvPicPr>
            <a:picLocks noChangeAspect="1"/>
          </p:cNvPicPr>
          <p:nvPr/>
        </p:nvPicPr>
        <p:blipFill>
          <a:blip r:embed="rId2"/>
          <a:stretch>
            <a:fillRect/>
          </a:stretch>
        </p:blipFill>
        <p:spPr>
          <a:xfrm>
            <a:off x="205634" y="746520"/>
            <a:ext cx="7313847" cy="3967129"/>
          </a:xfrm>
          <a:prstGeom prst="rect">
            <a:avLst/>
          </a:prstGeom>
          <a:noFill/>
          <a:ln>
            <a:solidFill>
              <a:schemeClr val="accent1"/>
            </a:solidFill>
          </a:ln>
        </p:spPr>
      </p:pic>
      <p:pic>
        <p:nvPicPr>
          <p:cNvPr id="4" name="Picture 3">
            <a:extLst>
              <a:ext uri="{FF2B5EF4-FFF2-40B4-BE49-F238E27FC236}">
                <a16:creationId xmlns:a16="http://schemas.microsoft.com/office/drawing/2014/main" id="{933BA68A-7903-49A8-8925-EC319D0AE456}"/>
              </a:ext>
            </a:extLst>
          </p:cNvPr>
          <p:cNvPicPr>
            <a:picLocks noChangeAspect="1"/>
          </p:cNvPicPr>
          <p:nvPr/>
        </p:nvPicPr>
        <p:blipFill>
          <a:blip r:embed="rId3"/>
          <a:stretch>
            <a:fillRect/>
          </a:stretch>
        </p:blipFill>
        <p:spPr>
          <a:xfrm>
            <a:off x="7781998" y="3019777"/>
            <a:ext cx="4204368" cy="3212640"/>
          </a:xfrm>
          <a:prstGeom prst="rect">
            <a:avLst/>
          </a:prstGeom>
          <a:noFill/>
          <a:ln>
            <a:solidFill>
              <a:schemeClr val="accent1"/>
            </a:solidFill>
          </a:ln>
        </p:spPr>
      </p:pic>
    </p:spTree>
    <p:extLst>
      <p:ext uri="{BB962C8B-B14F-4D97-AF65-F5344CB8AC3E}">
        <p14:creationId xmlns:p14="http://schemas.microsoft.com/office/powerpoint/2010/main" val="25313567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3CB0E0EF-225E-4C81-9EA4-35514D24B4A3}"/>
              </a:ext>
            </a:extLst>
          </p:cNvPr>
          <p:cNvSpPr txBox="1">
            <a:spLocks/>
          </p:cNvSpPr>
          <p:nvPr/>
        </p:nvSpPr>
        <p:spPr>
          <a:xfrm>
            <a:off x="358806" y="829547"/>
            <a:ext cx="4514946" cy="4608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6" name="Text Placeholder 3">
            <a:extLst>
              <a:ext uri="{FF2B5EF4-FFF2-40B4-BE49-F238E27FC236}">
                <a16:creationId xmlns:a16="http://schemas.microsoft.com/office/drawing/2014/main" id="{CB06F5C8-5C65-42B6-BB94-701839A618BA}"/>
              </a:ext>
            </a:extLst>
          </p:cNvPr>
          <p:cNvSpPr txBox="1">
            <a:spLocks/>
          </p:cNvSpPr>
          <p:nvPr/>
        </p:nvSpPr>
        <p:spPr>
          <a:xfrm>
            <a:off x="69716" y="0"/>
            <a:ext cx="4940029" cy="74651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b="0" u="sng" kern="1200" dirty="0">
                <a:latin typeface="Rockwell" panose="02060603020205020403" pitchFamily="18" charset="0"/>
                <a:ea typeface="Roboto" panose="02000000000000000000" pitchFamily="2" charset="0"/>
                <a:cs typeface="Raavi" panose="020B0502040204020203" pitchFamily="34" charset="0"/>
              </a:rPr>
              <a:t>Project Timesheet</a:t>
            </a:r>
          </a:p>
        </p:txBody>
      </p:sp>
      <p:pic>
        <p:nvPicPr>
          <p:cNvPr id="3" name="Picture 2">
            <a:extLst>
              <a:ext uri="{FF2B5EF4-FFF2-40B4-BE49-F238E27FC236}">
                <a16:creationId xmlns:a16="http://schemas.microsoft.com/office/drawing/2014/main" id="{796A2196-BFB9-4565-9418-AF9A52514171}"/>
              </a:ext>
            </a:extLst>
          </p:cNvPr>
          <p:cNvPicPr>
            <a:picLocks noChangeAspect="1"/>
          </p:cNvPicPr>
          <p:nvPr/>
        </p:nvPicPr>
        <p:blipFill>
          <a:blip r:embed="rId2"/>
          <a:stretch>
            <a:fillRect/>
          </a:stretch>
        </p:blipFill>
        <p:spPr>
          <a:xfrm>
            <a:off x="259486" y="829546"/>
            <a:ext cx="8184123" cy="4391125"/>
          </a:xfrm>
          <a:prstGeom prst="rect">
            <a:avLst/>
          </a:prstGeom>
          <a:noFill/>
          <a:ln>
            <a:solidFill>
              <a:schemeClr val="accent1"/>
            </a:solidFill>
          </a:ln>
        </p:spPr>
      </p:pic>
      <p:pic>
        <p:nvPicPr>
          <p:cNvPr id="5" name="Picture 4">
            <a:extLst>
              <a:ext uri="{FF2B5EF4-FFF2-40B4-BE49-F238E27FC236}">
                <a16:creationId xmlns:a16="http://schemas.microsoft.com/office/drawing/2014/main" id="{020893DB-E6C2-4EC0-8BD4-312B175BBE1A}"/>
              </a:ext>
            </a:extLst>
          </p:cNvPr>
          <p:cNvPicPr>
            <a:picLocks noChangeAspect="1"/>
          </p:cNvPicPr>
          <p:nvPr/>
        </p:nvPicPr>
        <p:blipFill>
          <a:blip r:embed="rId3"/>
          <a:stretch>
            <a:fillRect/>
          </a:stretch>
        </p:blipFill>
        <p:spPr>
          <a:xfrm>
            <a:off x="3646330" y="1901557"/>
            <a:ext cx="8184123" cy="4325138"/>
          </a:xfrm>
          <a:prstGeom prst="rect">
            <a:avLst/>
          </a:prstGeom>
          <a:noFill/>
          <a:ln>
            <a:solidFill>
              <a:schemeClr val="accent1"/>
            </a:solidFill>
          </a:ln>
        </p:spPr>
      </p:pic>
      <p:sp>
        <p:nvSpPr>
          <p:cNvPr id="11" name="Text Placeholder 3">
            <a:extLst>
              <a:ext uri="{FF2B5EF4-FFF2-40B4-BE49-F238E27FC236}">
                <a16:creationId xmlns:a16="http://schemas.microsoft.com/office/drawing/2014/main" id="{ED4BB4F0-2294-45FA-A35B-78BEB36440AD}"/>
              </a:ext>
            </a:extLst>
          </p:cNvPr>
          <p:cNvSpPr txBox="1">
            <a:spLocks/>
          </p:cNvSpPr>
          <p:nvPr/>
        </p:nvSpPr>
        <p:spPr>
          <a:xfrm>
            <a:off x="8623993" y="1049917"/>
            <a:ext cx="3568007" cy="4608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u="sng" dirty="0"/>
              <a:t>Total Clocked Hours: 112 hrs.</a:t>
            </a:r>
            <a:endParaRPr lang="en-US" sz="1400" b="1" u="sng" dirty="0"/>
          </a:p>
        </p:txBody>
      </p:sp>
    </p:spTree>
    <p:extLst>
      <p:ext uri="{BB962C8B-B14F-4D97-AF65-F5344CB8AC3E}">
        <p14:creationId xmlns:p14="http://schemas.microsoft.com/office/powerpoint/2010/main" val="29524082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87678C5-C44B-43F3-B5F8-02A4EDCA26F8}"/>
              </a:ext>
            </a:extLst>
          </p:cNvPr>
          <p:cNvSpPr>
            <a:spLocks noGrp="1"/>
          </p:cNvSpPr>
          <p:nvPr>
            <p:ph type="title"/>
          </p:nvPr>
        </p:nvSpPr>
        <p:spPr/>
        <p:txBody>
          <a:bodyPr/>
          <a:lstStyle/>
          <a:p>
            <a:r>
              <a:rPr lang="en-US" dirty="0"/>
              <a:t>02. Data profiling</a:t>
            </a:r>
          </a:p>
        </p:txBody>
      </p:sp>
    </p:spTree>
    <p:extLst>
      <p:ext uri="{BB962C8B-B14F-4D97-AF65-F5344CB8AC3E}">
        <p14:creationId xmlns:p14="http://schemas.microsoft.com/office/powerpoint/2010/main" val="23787507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NEU SIA Theme">
  <a:themeElements>
    <a:clrScheme name="NEU SIA">
      <a:dk1>
        <a:srgbClr val="385775"/>
      </a:dk1>
      <a:lt1>
        <a:srgbClr val="FFFFFF"/>
      </a:lt1>
      <a:dk2>
        <a:srgbClr val="99A3B0"/>
      </a:dk2>
      <a:lt2>
        <a:srgbClr val="CFC7BF"/>
      </a:lt2>
      <a:accent1>
        <a:srgbClr val="385775"/>
      </a:accent1>
      <a:accent2>
        <a:srgbClr val="FFBF3D"/>
      </a:accent2>
      <a:accent3>
        <a:srgbClr val="00CFB5"/>
      </a:accent3>
      <a:accent4>
        <a:srgbClr val="52CFE5"/>
      </a:accent4>
      <a:accent5>
        <a:srgbClr val="D41B2C"/>
      </a:accent5>
      <a:accent6>
        <a:srgbClr val="FF854F"/>
      </a:accent6>
      <a:hlink>
        <a:srgbClr val="006EB5"/>
      </a:hlink>
      <a:folHlink>
        <a:srgbClr val="006EB5"/>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U SIA Theme" id="{0CE0C9D4-1794-4ABF-AF23-B01EFC2229C5}" vid="{617CFAFB-DA3C-4C0B-A63E-E2B71598AE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EU SIA">
    <a:dk1>
      <a:srgbClr val="385775"/>
    </a:dk1>
    <a:lt1>
      <a:srgbClr val="FFFFFF"/>
    </a:lt1>
    <a:dk2>
      <a:srgbClr val="99A3B0"/>
    </a:dk2>
    <a:lt2>
      <a:srgbClr val="CFC7BF"/>
    </a:lt2>
    <a:accent1>
      <a:srgbClr val="385775"/>
    </a:accent1>
    <a:accent2>
      <a:srgbClr val="FFBF3D"/>
    </a:accent2>
    <a:accent3>
      <a:srgbClr val="00CFB5"/>
    </a:accent3>
    <a:accent4>
      <a:srgbClr val="52CFE5"/>
    </a:accent4>
    <a:accent5>
      <a:srgbClr val="D41B2C"/>
    </a:accent5>
    <a:accent6>
      <a:srgbClr val="FF854F"/>
    </a:accent6>
    <a:hlink>
      <a:srgbClr val="006EB5"/>
    </a:hlink>
    <a:folHlink>
      <a:srgbClr val="006EB5"/>
    </a:folHlink>
  </a:clrScheme>
</a:themeOverride>
</file>

<file path=ppt/theme/themeOverride2.xml><?xml version="1.0" encoding="utf-8"?>
<a:themeOverride xmlns:a="http://schemas.openxmlformats.org/drawingml/2006/main">
  <a:clrScheme name="NEU SIA">
    <a:dk1>
      <a:srgbClr val="385775"/>
    </a:dk1>
    <a:lt1>
      <a:srgbClr val="FFFFFF"/>
    </a:lt1>
    <a:dk2>
      <a:srgbClr val="99A3B0"/>
    </a:dk2>
    <a:lt2>
      <a:srgbClr val="CFC7BF"/>
    </a:lt2>
    <a:accent1>
      <a:srgbClr val="385775"/>
    </a:accent1>
    <a:accent2>
      <a:srgbClr val="FFBF3D"/>
    </a:accent2>
    <a:accent3>
      <a:srgbClr val="00CFB5"/>
    </a:accent3>
    <a:accent4>
      <a:srgbClr val="52CFE5"/>
    </a:accent4>
    <a:accent5>
      <a:srgbClr val="D41B2C"/>
    </a:accent5>
    <a:accent6>
      <a:srgbClr val="FF854F"/>
    </a:accent6>
    <a:hlink>
      <a:srgbClr val="006EB5"/>
    </a:hlink>
    <a:folHlink>
      <a:srgbClr val="006EB5"/>
    </a:folHlink>
  </a:clrScheme>
</a:themeOverride>
</file>

<file path=ppt/theme/themeOverride3.xml><?xml version="1.0" encoding="utf-8"?>
<a:themeOverride xmlns:a="http://schemas.openxmlformats.org/drawingml/2006/main">
  <a:clrScheme name="NEU SIA">
    <a:dk1>
      <a:srgbClr val="385775"/>
    </a:dk1>
    <a:lt1>
      <a:srgbClr val="FFFFFF"/>
    </a:lt1>
    <a:dk2>
      <a:srgbClr val="99A3B0"/>
    </a:dk2>
    <a:lt2>
      <a:srgbClr val="CFC7BF"/>
    </a:lt2>
    <a:accent1>
      <a:srgbClr val="385775"/>
    </a:accent1>
    <a:accent2>
      <a:srgbClr val="FFBF3D"/>
    </a:accent2>
    <a:accent3>
      <a:srgbClr val="00CFB5"/>
    </a:accent3>
    <a:accent4>
      <a:srgbClr val="52CFE5"/>
    </a:accent4>
    <a:accent5>
      <a:srgbClr val="D41B2C"/>
    </a:accent5>
    <a:accent6>
      <a:srgbClr val="FF854F"/>
    </a:accent6>
    <a:hlink>
      <a:srgbClr val="006EB5"/>
    </a:hlink>
    <a:folHlink>
      <a:srgbClr val="006EB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ba3b528c-09ce-48bd-b8c1-d6a0eadb7b7a"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F0682941D4AAE44A98FD03DF83D74DE" ma:contentTypeVersion="15" ma:contentTypeDescription="Create a new document." ma:contentTypeScope="" ma:versionID="e56cd10e64d85c92e0e4fa68058af6c4">
  <xsd:schema xmlns:xsd="http://www.w3.org/2001/XMLSchema" xmlns:xs="http://www.w3.org/2001/XMLSchema" xmlns:p="http://schemas.microsoft.com/office/2006/metadata/properties" xmlns:ns1="http://schemas.microsoft.com/sharepoint/v3" xmlns:ns3="eaf98381-32fb-4cda-97ae-f60537231569" xmlns:ns4="ba3b528c-09ce-48bd-b8c1-d6a0eadb7b7a" targetNamespace="http://schemas.microsoft.com/office/2006/metadata/properties" ma:root="true" ma:fieldsID="453d712bca8b4dd1bc4ea70ce297c189" ns1:_="" ns3:_="" ns4:_="">
    <xsd:import namespace="http://schemas.microsoft.com/sharepoint/v3"/>
    <xsd:import namespace="eaf98381-32fb-4cda-97ae-f60537231569"/>
    <xsd:import namespace="ba3b528c-09ce-48bd-b8c1-d6a0eadb7b7a"/>
    <xsd:element name="properties">
      <xsd:complexType>
        <xsd:sequence>
          <xsd:element name="documentManagement">
            <xsd:complexType>
              <xsd:all>
                <xsd:element ref="ns1:_ip_UnifiedCompliancePolicyProperties" minOccurs="0"/>
                <xsd:element ref="ns1:_ip_UnifiedCompliancePolicyUIAction" minOccurs="0"/>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f98381-32fb-4cda-97ae-f6053723156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SharingHintHash" ma:index="12"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a3b528c-09ce-48bd-b8c1-d6a0eadb7b7a"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Location" ma:index="17" nillable="true" ma:displayName="MediaServiceLoca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43F418-8757-4A9C-9AAF-2EFD75A2BEFB}">
  <ds:schemaRefs>
    <ds:schemaRef ds:uri="http://purl.org/dc/dcmitype/"/>
    <ds:schemaRef ds:uri="eaf98381-32fb-4cda-97ae-f60537231569"/>
    <ds:schemaRef ds:uri="http://schemas.microsoft.com/sharepoint/v3"/>
    <ds:schemaRef ds:uri="http://schemas.microsoft.com/office/infopath/2007/PartnerControls"/>
    <ds:schemaRef ds:uri="http://schemas.microsoft.com/office/2006/metadata/properties"/>
    <ds:schemaRef ds:uri="http://schemas.microsoft.com/office/2006/documentManagement/types"/>
    <ds:schemaRef ds:uri="http://purl.org/dc/elements/1.1/"/>
    <ds:schemaRef ds:uri="http://www.w3.org/XML/1998/namespace"/>
    <ds:schemaRef ds:uri="http://schemas.openxmlformats.org/package/2006/metadata/core-properties"/>
    <ds:schemaRef ds:uri="ba3b528c-09ce-48bd-b8c1-d6a0eadb7b7a"/>
    <ds:schemaRef ds:uri="http://purl.org/dc/terms/"/>
  </ds:schemaRefs>
</ds:datastoreItem>
</file>

<file path=customXml/itemProps2.xml><?xml version="1.0" encoding="utf-8"?>
<ds:datastoreItem xmlns:ds="http://schemas.openxmlformats.org/officeDocument/2006/customXml" ds:itemID="{0E1F969A-FEB8-4EC1-8BEC-DE5408784E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af98381-32fb-4cda-97ae-f60537231569"/>
    <ds:schemaRef ds:uri="ba3b528c-09ce-48bd-b8c1-d6a0eadb7b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C8C966-778B-43A2-9BDE-D67CABE9D3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723</Words>
  <Application>Microsoft Office PowerPoint</Application>
  <PresentationFormat>Widescreen</PresentationFormat>
  <Paragraphs>106</Paragraphs>
  <Slides>33</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2" baseType="lpstr">
      <vt:lpstr>Arial</vt:lpstr>
      <vt:lpstr>Calibri</vt:lpstr>
      <vt:lpstr>Lucida Handwriting</vt:lpstr>
      <vt:lpstr>Roboto</vt:lpstr>
      <vt:lpstr>Rockwell</vt:lpstr>
      <vt:lpstr>Segoe UI Light</vt:lpstr>
      <vt:lpstr>Wingdings</vt:lpstr>
      <vt:lpstr>NEU SIA Theme</vt:lpstr>
      <vt:lpstr>Package</vt:lpstr>
      <vt:lpstr>Big Data Architecture and Governance</vt:lpstr>
      <vt:lpstr>01. Velero</vt:lpstr>
      <vt:lpstr>PowerPoint Presentation</vt:lpstr>
      <vt:lpstr>PowerPoint Presentation</vt:lpstr>
      <vt:lpstr>PowerPoint Presentation</vt:lpstr>
      <vt:lpstr>PowerPoint Presentation</vt:lpstr>
      <vt:lpstr>PowerPoint Presentation</vt:lpstr>
      <vt:lpstr>PowerPoint Presentation</vt:lpstr>
      <vt:lpstr>02. Data profiling</vt:lpstr>
      <vt:lpstr>PowerPoint Presentation</vt:lpstr>
      <vt:lpstr>03. Data Wrangling</vt:lpstr>
      <vt:lpstr>PowerPoint Presentation</vt:lpstr>
      <vt:lpstr>04. Neo4j database</vt:lpstr>
      <vt:lpstr>PowerPoint Presentation</vt:lpstr>
      <vt:lpstr>05. Neo4j graph database Design &amp; Integration</vt:lpstr>
      <vt:lpstr>PowerPoint Presentation</vt:lpstr>
      <vt:lpstr>06. Business &amp; Technical Metadata</vt:lpstr>
      <vt:lpstr>PowerPoint Presentation</vt:lpstr>
      <vt:lpstr>07. Visualization ASPECTS &amp; insights</vt:lpstr>
      <vt:lpstr>PowerPoint Presentation</vt:lpstr>
      <vt:lpstr>08. Data Visualization &amp; Dashboard</vt:lpstr>
      <vt:lpstr>PowerPoint Presentation</vt:lpstr>
      <vt:lpstr>PowerPoint Presentation</vt:lpstr>
      <vt:lpstr>PowerPoint Presentation</vt:lpstr>
      <vt:lpstr>PowerPoint Presentation</vt:lpstr>
      <vt:lpstr>PowerPoint Presentation</vt:lpstr>
      <vt:lpstr>8. Data VALIDATION  &amp;  TESTING</vt:lpstr>
      <vt:lpstr>PowerPoint Presentation</vt:lpstr>
      <vt:lpstr>9. RISK &amp; ISSUES</vt:lpstr>
      <vt:lpstr>PowerPoint Presentation</vt:lpstr>
      <vt:lpstr>10. Data Challenges &amp; Resolution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2019-08-06T17:38:00Z</dcterms:created>
  <dcterms:modified xsi:type="dcterms:W3CDTF">2022-04-29T02:21:35Z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0x0101005F0682941D4AAE44A98FD03DF83D74DE</vt:lpwstr>
  </property>
</Properties>
</file>